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3">
  <p:sldMasterIdLst>
    <p:sldMasterId id="2147483659" r:id="rId1"/>
  </p:sldMasterIdLst>
  <p:notesMasterIdLst>
    <p:notesMasterId r:id="rId18"/>
  </p:notesMasterIdLst>
  <p:sldIdLst>
    <p:sldId id="256" r:id="rId2"/>
    <p:sldId id="264" r:id="rId3"/>
    <p:sldId id="280" r:id="rId4"/>
    <p:sldId id="293" r:id="rId5"/>
    <p:sldId id="296" r:id="rId6"/>
    <p:sldId id="294" r:id="rId7"/>
    <p:sldId id="297" r:id="rId8"/>
    <p:sldId id="298" r:id="rId9"/>
    <p:sldId id="306" r:id="rId10"/>
    <p:sldId id="300" r:id="rId11"/>
    <p:sldId id="305" r:id="rId12"/>
    <p:sldId id="304" r:id="rId13"/>
    <p:sldId id="307" r:id="rId14"/>
    <p:sldId id="291" r:id="rId15"/>
    <p:sldId id="299" r:id="rId16"/>
    <p:sldId id="295" r:id="rId17"/>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1BD"/>
    <a:srgbClr val="21596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4660"/>
  </p:normalViewPr>
  <p:slideViewPr>
    <p:cSldViewPr>
      <p:cViewPr>
        <p:scale>
          <a:sx n="50" d="100"/>
          <a:sy n="50" d="100"/>
        </p:scale>
        <p:origin x="1925" y="725"/>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0.jpg>
</file>

<file path=ppt/media/image11.png>
</file>

<file path=ppt/media/image12.png>
</file>

<file path=ppt/media/image13.jpe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0F2D6876-F133-46D3-95E2-A34AD9BDC8CB}" type="datetimeFigureOut">
              <a:rPr lang="en-US"/>
              <a:pPr>
                <a:defRPr/>
              </a:pPr>
              <a:t>1/5/2026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DA40400-4F5E-4E00-9BB5-F457594CE77A}" type="slidenum">
              <a:rPr lang="en-US"/>
              <a:pPr>
                <a:defRPr/>
              </a:pPr>
              <a:t>‹#›</a:t>
            </a:fld>
            <a:endParaRPr lang="en-US"/>
          </a:p>
        </p:txBody>
      </p:sp>
    </p:spTree>
    <p:extLst>
      <p:ext uri="{BB962C8B-B14F-4D97-AF65-F5344CB8AC3E}">
        <p14:creationId xmlns:p14="http://schemas.microsoft.com/office/powerpoint/2010/main" val="313356421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875161A3-B757-4210-8554-6B2250A4A5D7}" type="datetime1">
              <a:rPr lang="en-US" smtClean="0"/>
              <a:pPr>
                <a:defRPr/>
              </a:pPr>
              <a:t>1/5/2026</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201EAB7-4B8F-4B70-B0ED-2782ACD77B02}" type="slidenum">
              <a:rPr lang="en-US" smtClean="0"/>
              <a:pPr>
                <a:defRPr/>
              </a:pPr>
              <a:t>‹#›</a:t>
            </a:fld>
            <a:endParaRPr lang="en-US"/>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875161A3-B757-4210-8554-6B2250A4A5D7}" type="datetime1">
              <a:rPr lang="en-US" smtClean="0"/>
              <a:pPr>
                <a:defRPr/>
              </a:pPr>
              <a:t>1/5/2026</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201EAB7-4B8F-4B70-B0ED-2782ACD77B02}" type="slidenum">
              <a:rPr lang="en-US" smtClean="0"/>
              <a:pPr>
                <a:defRPr/>
              </a:pPr>
              <a:t>‹#›</a:t>
            </a:fld>
            <a:endParaRPr lang="en-US"/>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875161A3-B757-4210-8554-6B2250A4A5D7}" type="datetime1">
              <a:rPr lang="en-US" smtClean="0"/>
              <a:pPr>
                <a:defRPr/>
              </a:pPr>
              <a:t>1/5/2026</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201EAB7-4B8F-4B70-B0ED-2782ACD77B02}" type="slidenum">
              <a:rPr lang="en-US" smtClean="0"/>
              <a:pPr>
                <a:defRPr/>
              </a:pPr>
              <a:t>‹#›</a:t>
            </a:fld>
            <a:endParaRPr lang="en-US"/>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6" name="Rectangle 5"/>
          <p:cNvSpPr/>
          <p:nvPr/>
        </p:nvSpPr>
        <p:spPr>
          <a:xfrm>
            <a:off x="0" y="0"/>
            <a:ext cx="12192000"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Title 1"/>
          <p:cNvSpPr>
            <a:spLocks noGrp="1"/>
          </p:cNvSpPr>
          <p:nvPr>
            <p:ph type="title"/>
          </p:nvPr>
        </p:nvSpPr>
        <p:spPr/>
        <p:txBody>
          <a:bodyPr/>
          <a:lstStyle>
            <a:lvl1pPr>
              <a:defRPr b="1">
                <a:solidFill>
                  <a:schemeClr val="accent1">
                    <a:lumMod val="75000"/>
                  </a:schemeClr>
                </a:solidFill>
              </a:defRPr>
            </a:lvl1pPr>
          </a:lstStyle>
          <a:p>
            <a:r>
              <a:rPr lang="en-US"/>
              <a:t>Click to edit Master title style</a:t>
            </a:r>
            <a:endParaRPr lang="en-US" dirty="0"/>
          </a:p>
        </p:txBody>
      </p:sp>
      <p:sp>
        <p:nvSpPr>
          <p:cNvPr id="9" name="Content Placeholder 8"/>
          <p:cNvSpPr>
            <a:spLocks noGrp="1"/>
          </p:cNvSpPr>
          <p:nvPr>
            <p:ph sz="quarter" idx="13"/>
          </p:nvPr>
        </p:nvSpPr>
        <p:spPr>
          <a:xfrm>
            <a:off x="609600" y="1676400"/>
            <a:ext cx="10972800" cy="3962400"/>
          </a:xfrm>
        </p:spPr>
        <p:txBody>
          <a:bodyPr/>
          <a:lstStyle>
            <a:lvl1pPr>
              <a:defRPr>
                <a:solidFill>
                  <a:schemeClr val="accent1">
                    <a:lumMod val="75000"/>
                  </a:schemeClr>
                </a:solidFill>
              </a:defRPr>
            </a:lvl1pPr>
            <a:lvl2pPr>
              <a:defRPr>
                <a:solidFill>
                  <a:schemeClr val="accent5">
                    <a:lumMod val="75000"/>
                  </a:schemeClr>
                </a:solidFill>
              </a:defRPr>
            </a:lvl2pPr>
            <a:lvl3pPr>
              <a:defRPr>
                <a:solidFill>
                  <a:schemeClr val="accent2">
                    <a:lumMod val="75000"/>
                  </a:schemeClr>
                </a:solidFill>
              </a:defRPr>
            </a:lvl3pPr>
            <a:lvl4pPr>
              <a:defRPr>
                <a:solidFill>
                  <a:schemeClr val="accent6">
                    <a:lumMod val="75000"/>
                  </a:schemeClr>
                </a:solidFill>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2"/>
          <p:cNvSpPr>
            <a:spLocks noGrp="1"/>
          </p:cNvSpPr>
          <p:nvPr>
            <p:ph type="dt" sz="half" idx="14"/>
          </p:nvPr>
        </p:nvSpPr>
        <p:spPr/>
        <p:txBody>
          <a:bodyPr/>
          <a:lstStyle>
            <a:lvl1pPr>
              <a:defRPr/>
            </a:lvl1pPr>
          </a:lstStyle>
          <a:p>
            <a:pPr>
              <a:defRPr/>
            </a:pPr>
            <a:fld id="{277AD9AE-DAF0-4070-950A-9E3660EBE497}" type="datetime1">
              <a:rPr lang="en-US" smtClean="0"/>
              <a:pPr>
                <a:defRPr/>
              </a:pPr>
              <a:t>1/5/2026</a:t>
            </a:fld>
            <a:endParaRPr lang="en-US"/>
          </a:p>
        </p:txBody>
      </p:sp>
      <p:sp>
        <p:nvSpPr>
          <p:cNvPr id="8" name="Footer Placeholder 3"/>
          <p:cNvSpPr>
            <a:spLocks noGrp="1"/>
          </p:cNvSpPr>
          <p:nvPr>
            <p:ph type="ftr" sz="quarter" idx="15"/>
          </p:nvPr>
        </p:nvSpPr>
        <p:spPr/>
        <p:txBody>
          <a:bodyPr/>
          <a:lstStyle>
            <a:lvl1pPr>
              <a:defRPr/>
            </a:lvl1pPr>
          </a:lstStyle>
          <a:p>
            <a:pPr>
              <a:defRPr/>
            </a:pPr>
            <a:endParaRPr lang="en-US"/>
          </a:p>
        </p:txBody>
      </p:sp>
      <p:sp>
        <p:nvSpPr>
          <p:cNvPr id="10" name="Slide Number Placeholder 4"/>
          <p:cNvSpPr>
            <a:spLocks noGrp="1"/>
          </p:cNvSpPr>
          <p:nvPr>
            <p:ph type="sldNum" sz="quarter" idx="16"/>
          </p:nvPr>
        </p:nvSpPr>
        <p:spPr/>
        <p:txBody>
          <a:bodyPr/>
          <a:lstStyle>
            <a:lvl1pPr>
              <a:defRPr/>
            </a:lvl1pPr>
          </a:lstStyle>
          <a:p>
            <a:pPr>
              <a:defRPr/>
            </a:pPr>
            <a:fld id="{4CD333A3-7515-47B8-9EDC-EE0892D9C861}" type="slidenum">
              <a:rPr lang="en-US" smtClean="0"/>
              <a:pPr>
                <a:defRPr/>
              </a:pPr>
              <a:t>‹#›</a:t>
            </a:fld>
            <a:endParaRPr lang="en-US"/>
          </a:p>
        </p:txBody>
      </p:sp>
      <p:pic>
        <p:nvPicPr>
          <p:cNvPr id="11" name="Picture 1"/>
          <p:cNvPicPr>
            <a:picLocks noChangeAspect="1" noChangeArrowheads="1"/>
          </p:cNvPicPr>
          <p:nvPr userDrawn="1"/>
        </p:nvPicPr>
        <p:blipFill>
          <a:blip r:embed="rId2"/>
          <a:srcRect/>
          <a:stretch>
            <a:fillRect/>
          </a:stretch>
        </p:blipFill>
        <p:spPr bwMode="auto">
          <a:xfrm>
            <a:off x="609600" y="6356351"/>
            <a:ext cx="1538817" cy="471487"/>
          </a:xfrm>
          <a:prstGeom prst="rect">
            <a:avLst/>
          </a:prstGeom>
          <a:noFill/>
          <a:ln w="9525">
            <a:noFill/>
            <a:miter lim="800000"/>
            <a:headEnd/>
            <a:tailEnd/>
          </a:ln>
        </p:spPr>
      </p:pic>
      <p:sp>
        <p:nvSpPr>
          <p:cNvPr id="12" name="Rectangle 11"/>
          <p:cNvSpPr/>
          <p:nvPr userDrawn="1"/>
        </p:nvSpPr>
        <p:spPr>
          <a:xfrm>
            <a:off x="2336801" y="6356351"/>
            <a:ext cx="9842500" cy="4652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r" fontAlgn="auto">
              <a:spcBef>
                <a:spcPts val="0"/>
              </a:spcBef>
              <a:spcAft>
                <a:spcPts val="0"/>
              </a:spcAft>
              <a:defRPr/>
            </a:pPr>
            <a:r>
              <a:rPr lang="en-US" sz="2000" b="1" dirty="0"/>
              <a:t>B.Sc. Pre-Defense</a:t>
            </a:r>
            <a:endParaRPr lang="en-US" b="1" dirty="0"/>
          </a:p>
        </p:txBody>
      </p:sp>
      <p:sp>
        <p:nvSpPr>
          <p:cNvPr id="13" name="Rectangle 12"/>
          <p:cNvSpPr/>
          <p:nvPr userDrawn="1"/>
        </p:nvSpPr>
        <p:spPr>
          <a:xfrm>
            <a:off x="0" y="0"/>
            <a:ext cx="12192000"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Tree>
    <p:extLst>
      <p:ext uri="{BB962C8B-B14F-4D97-AF65-F5344CB8AC3E}">
        <p14:creationId xmlns:p14="http://schemas.microsoft.com/office/powerpoint/2010/main" val="1320263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Rectangle 4"/>
          <p:cNvSpPr/>
          <p:nvPr userDrawn="1"/>
        </p:nvSpPr>
        <p:spPr>
          <a:xfrm>
            <a:off x="3759200" y="0"/>
            <a:ext cx="8432800" cy="6858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r" fontAlgn="auto">
              <a:spcBef>
                <a:spcPts val="0"/>
              </a:spcBef>
              <a:spcAft>
                <a:spcPts val="0"/>
              </a:spcAft>
              <a:defRPr/>
            </a:pPr>
            <a:r>
              <a:rPr lang="en-US" sz="2000" b="1" dirty="0"/>
              <a:t>B.Sc. Pre-Defense</a:t>
            </a:r>
            <a:endParaRPr lang="en-US" b="1" dirty="0"/>
          </a:p>
        </p:txBody>
      </p:sp>
      <p:pic>
        <p:nvPicPr>
          <p:cNvPr id="6" name="Picture 1"/>
          <p:cNvPicPr>
            <a:picLocks noChangeAspect="1" noChangeArrowheads="1"/>
          </p:cNvPicPr>
          <p:nvPr userDrawn="1"/>
        </p:nvPicPr>
        <p:blipFill>
          <a:blip r:embed="rId2"/>
          <a:srcRect/>
          <a:stretch>
            <a:fillRect/>
          </a:stretch>
        </p:blipFill>
        <p:spPr bwMode="auto">
          <a:xfrm>
            <a:off x="146051" y="76200"/>
            <a:ext cx="2444749" cy="685800"/>
          </a:xfrm>
          <a:prstGeom prst="rect">
            <a:avLst/>
          </a:prstGeom>
          <a:noFill/>
          <a:ln w="9525">
            <a:noFill/>
            <a:miter lim="800000"/>
            <a:headEnd/>
            <a:tailEnd/>
          </a:ln>
        </p:spPr>
      </p:pic>
      <p:sp>
        <p:nvSpPr>
          <p:cNvPr id="7" name="Rectangle 6"/>
          <p:cNvSpPr/>
          <p:nvPr userDrawn="1"/>
        </p:nvSpPr>
        <p:spPr>
          <a:xfrm>
            <a:off x="3555999" y="3271960"/>
            <a:ext cx="5080000" cy="533400"/>
          </a:xfrm>
          <a:prstGeom prst="rect">
            <a:avLst/>
          </a:prstGeom>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r>
              <a:rPr lang="en-US" sz="2400" b="1" dirty="0"/>
              <a:t>Presented by</a:t>
            </a:r>
          </a:p>
        </p:txBody>
      </p:sp>
      <p:sp>
        <p:nvSpPr>
          <p:cNvPr id="2" name="Title 1"/>
          <p:cNvSpPr>
            <a:spLocks noGrp="1"/>
          </p:cNvSpPr>
          <p:nvPr>
            <p:ph type="ctrTitle"/>
          </p:nvPr>
        </p:nvSpPr>
        <p:spPr>
          <a:xfrm>
            <a:off x="914400" y="1143000"/>
            <a:ext cx="10363200" cy="1752600"/>
          </a:xfrm>
        </p:spPr>
        <p:txBody>
          <a:bodyPr/>
          <a:lstStyle>
            <a:lvl1pPr>
              <a:defRPr b="1">
                <a:solidFill>
                  <a:schemeClr val="tx2">
                    <a:lumMod val="75000"/>
                  </a:schemeClr>
                </a:solidFill>
                <a:effectLst>
                  <a:outerShdw blurRad="38100" dist="38100" dir="2700000" algn="tl">
                    <a:srgbClr val="000000">
                      <a:alpha val="43137"/>
                    </a:srgbClr>
                  </a:outerShdw>
                </a:effectLst>
                <a:latin typeface="+mj-lt"/>
                <a:cs typeface="Times New Roman"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3102707" y="3959471"/>
            <a:ext cx="5986585" cy="2209800"/>
          </a:xfrm>
        </p:spPr>
        <p:txBody>
          <a:bodyPr>
            <a:normAutofit/>
          </a:bodyPr>
          <a:lstStyle>
            <a:lvl1pPr marL="0" indent="0" algn="ctr">
              <a:buNone/>
              <a:defRPr sz="2700">
                <a:solidFill>
                  <a:schemeClr val="accent1">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9" name="Date Placeholder 3"/>
          <p:cNvSpPr>
            <a:spLocks noGrp="1"/>
          </p:cNvSpPr>
          <p:nvPr>
            <p:ph type="dt" sz="half" idx="14"/>
          </p:nvPr>
        </p:nvSpPr>
        <p:spPr/>
        <p:txBody>
          <a:bodyPr/>
          <a:lstStyle>
            <a:lvl1pPr>
              <a:defRPr/>
            </a:lvl1pPr>
          </a:lstStyle>
          <a:p>
            <a:pPr>
              <a:defRPr/>
            </a:pPr>
            <a:fld id="{BCC254C3-6D07-4044-A98A-C7B9FCC216AA}" type="datetime1">
              <a:rPr lang="en-US"/>
              <a:pPr>
                <a:defRPr/>
              </a:pPr>
              <a:t>1/5/2026</a:t>
            </a:fld>
            <a:endParaRPr lang="en-US"/>
          </a:p>
        </p:txBody>
      </p:sp>
      <p:sp>
        <p:nvSpPr>
          <p:cNvPr id="10" name="Footer Placeholder 4"/>
          <p:cNvSpPr>
            <a:spLocks noGrp="1"/>
          </p:cNvSpPr>
          <p:nvPr>
            <p:ph type="ftr" sz="quarter" idx="15"/>
          </p:nvPr>
        </p:nvSpPr>
        <p:spPr/>
        <p:txBody>
          <a:bodyPr/>
          <a:lstStyle>
            <a:lvl1pPr>
              <a:defRPr/>
            </a:lvl1pPr>
          </a:lstStyle>
          <a:p>
            <a:pPr>
              <a:defRPr/>
            </a:pPr>
            <a:endParaRPr lang="en-US"/>
          </a:p>
        </p:txBody>
      </p:sp>
      <p:sp>
        <p:nvSpPr>
          <p:cNvPr id="11" name="Slide Number Placeholder 5"/>
          <p:cNvSpPr>
            <a:spLocks noGrp="1"/>
          </p:cNvSpPr>
          <p:nvPr>
            <p:ph type="sldNum" sz="quarter" idx="16"/>
          </p:nvPr>
        </p:nvSpPr>
        <p:spPr/>
        <p:txBody>
          <a:bodyPr/>
          <a:lstStyle>
            <a:lvl1pPr>
              <a:defRPr/>
            </a:lvl1pPr>
          </a:lstStyle>
          <a:p>
            <a:pPr>
              <a:defRPr/>
            </a:pPr>
            <a:fld id="{E62AF6E4-9F0F-4D32-8D8E-755B2E69BAD2}" type="slidenum">
              <a:rPr lang="en-US"/>
              <a:pPr>
                <a:defRPr/>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4" name="Picture 1"/>
          <p:cNvPicPr>
            <a:picLocks noChangeAspect="1" noChangeArrowheads="1"/>
          </p:cNvPicPr>
          <p:nvPr userDrawn="1"/>
        </p:nvPicPr>
        <p:blipFill>
          <a:blip r:embed="rId2"/>
          <a:srcRect/>
          <a:stretch>
            <a:fillRect/>
          </a:stretch>
        </p:blipFill>
        <p:spPr bwMode="auto">
          <a:xfrm>
            <a:off x="304801" y="5943600"/>
            <a:ext cx="1538817" cy="304800"/>
          </a:xfrm>
          <a:prstGeom prst="rect">
            <a:avLst/>
          </a:prstGeom>
          <a:noFill/>
          <a:ln w="9525">
            <a:noFill/>
            <a:miter lim="800000"/>
            <a:headEnd/>
            <a:tailEnd/>
          </a:ln>
        </p:spPr>
      </p:pic>
      <p:sp>
        <p:nvSpPr>
          <p:cNvPr id="5" name="Rectangle 4"/>
          <p:cNvSpPr/>
          <p:nvPr userDrawn="1"/>
        </p:nvSpPr>
        <p:spPr>
          <a:xfrm>
            <a:off x="2336801" y="5943600"/>
            <a:ext cx="9842500" cy="381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r" fontAlgn="auto">
              <a:spcBef>
                <a:spcPts val="0"/>
              </a:spcBef>
              <a:spcAft>
                <a:spcPts val="0"/>
              </a:spcAft>
              <a:defRPr/>
            </a:pPr>
            <a:r>
              <a:rPr lang="en-US" sz="2000" b="1" dirty="0"/>
              <a:t>Final Year Defense</a:t>
            </a:r>
            <a:endParaRPr lang="en-US" b="1" dirty="0"/>
          </a:p>
        </p:txBody>
      </p:sp>
      <p:sp>
        <p:nvSpPr>
          <p:cNvPr id="6" name="Rectangle 5"/>
          <p:cNvSpPr/>
          <p:nvPr userDrawn="1"/>
        </p:nvSpPr>
        <p:spPr>
          <a:xfrm>
            <a:off x="0" y="0"/>
            <a:ext cx="12192000"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Title 1"/>
          <p:cNvSpPr>
            <a:spLocks noGrp="1"/>
          </p:cNvSpPr>
          <p:nvPr>
            <p:ph type="title"/>
          </p:nvPr>
        </p:nvSpPr>
        <p:spPr/>
        <p:txBody>
          <a:bodyPr/>
          <a:lstStyle>
            <a:lvl1pPr>
              <a:defRPr b="1">
                <a:solidFill>
                  <a:schemeClr val="accent1">
                    <a:lumMod val="75000"/>
                  </a:schemeClr>
                </a:solidFill>
              </a:defRPr>
            </a:lvl1pPr>
          </a:lstStyle>
          <a:p>
            <a:r>
              <a:rPr lang="en-US" dirty="0"/>
              <a:t>Click to edit Master title style</a:t>
            </a:r>
          </a:p>
        </p:txBody>
      </p:sp>
      <p:sp>
        <p:nvSpPr>
          <p:cNvPr id="9" name="Content Placeholder 8"/>
          <p:cNvSpPr>
            <a:spLocks noGrp="1"/>
          </p:cNvSpPr>
          <p:nvPr>
            <p:ph sz="quarter" idx="13"/>
          </p:nvPr>
        </p:nvSpPr>
        <p:spPr>
          <a:xfrm>
            <a:off x="609600" y="1676400"/>
            <a:ext cx="10972800" cy="3962400"/>
          </a:xfrm>
        </p:spPr>
        <p:txBody>
          <a:bodyPr/>
          <a:lstStyle>
            <a:lvl1pPr>
              <a:defRPr>
                <a:solidFill>
                  <a:schemeClr val="accent1">
                    <a:lumMod val="75000"/>
                  </a:schemeClr>
                </a:solidFill>
              </a:defRPr>
            </a:lvl1pPr>
            <a:lvl2pPr>
              <a:defRPr>
                <a:solidFill>
                  <a:schemeClr val="accent5">
                    <a:lumMod val="75000"/>
                  </a:schemeClr>
                </a:solidFill>
              </a:defRPr>
            </a:lvl2pPr>
            <a:lvl3pPr>
              <a:defRPr>
                <a:solidFill>
                  <a:schemeClr val="accent2">
                    <a:lumMod val="75000"/>
                  </a:schemeClr>
                </a:solidFill>
              </a:defRPr>
            </a:lvl3pPr>
            <a:lvl4pPr>
              <a:defRPr>
                <a:solidFill>
                  <a:schemeClr val="accent6">
                    <a:lumMod val="75000"/>
                  </a:schemeClr>
                </a:solidFill>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2"/>
          <p:cNvSpPr>
            <a:spLocks noGrp="1"/>
          </p:cNvSpPr>
          <p:nvPr>
            <p:ph type="dt" sz="half" idx="14"/>
          </p:nvPr>
        </p:nvSpPr>
        <p:spPr/>
        <p:txBody>
          <a:bodyPr/>
          <a:lstStyle>
            <a:lvl1pPr>
              <a:defRPr/>
            </a:lvl1pPr>
          </a:lstStyle>
          <a:p>
            <a:pPr>
              <a:defRPr/>
            </a:pPr>
            <a:fld id="{277AD9AE-DAF0-4070-950A-9E3660EBE497}" type="datetime1">
              <a:rPr lang="en-US"/>
              <a:pPr>
                <a:defRPr/>
              </a:pPr>
              <a:t>1/5/2026</a:t>
            </a:fld>
            <a:endParaRPr lang="en-US"/>
          </a:p>
        </p:txBody>
      </p:sp>
      <p:sp>
        <p:nvSpPr>
          <p:cNvPr id="8" name="Footer Placeholder 3"/>
          <p:cNvSpPr>
            <a:spLocks noGrp="1"/>
          </p:cNvSpPr>
          <p:nvPr>
            <p:ph type="ftr" sz="quarter" idx="15"/>
          </p:nvPr>
        </p:nvSpPr>
        <p:spPr/>
        <p:txBody>
          <a:bodyPr/>
          <a:lstStyle>
            <a:lvl1pPr>
              <a:defRPr/>
            </a:lvl1pPr>
          </a:lstStyle>
          <a:p>
            <a:pPr>
              <a:defRPr/>
            </a:pPr>
            <a:endParaRPr lang="en-US"/>
          </a:p>
        </p:txBody>
      </p:sp>
      <p:sp>
        <p:nvSpPr>
          <p:cNvPr id="10" name="Slide Number Placeholder 4"/>
          <p:cNvSpPr>
            <a:spLocks noGrp="1"/>
          </p:cNvSpPr>
          <p:nvPr>
            <p:ph type="sldNum" sz="quarter" idx="16"/>
          </p:nvPr>
        </p:nvSpPr>
        <p:spPr/>
        <p:txBody>
          <a:bodyPr/>
          <a:lstStyle>
            <a:lvl1pPr>
              <a:defRPr/>
            </a:lvl1pPr>
          </a:lstStyle>
          <a:p>
            <a:pPr>
              <a:defRPr/>
            </a:pPr>
            <a:fld id="{4CD333A3-7515-47B8-9EDC-EE0892D9C861}"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875161A3-B757-4210-8554-6B2250A4A5D7}" type="datetime1">
              <a:rPr lang="en-US" smtClean="0"/>
              <a:pPr>
                <a:defRPr/>
              </a:pPr>
              <a:t>1/5/2026</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201EAB7-4B8F-4B70-B0ED-2782ACD77B02}" type="slidenum">
              <a:rPr lang="en-US" smtClean="0"/>
              <a:pPr>
                <a:defRPr/>
              </a:pPr>
              <a:t>‹#›</a:t>
            </a:fld>
            <a:endParaRPr lang="en-US"/>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875161A3-B757-4210-8554-6B2250A4A5D7}" type="datetime1">
              <a:rPr lang="en-US" smtClean="0"/>
              <a:pPr>
                <a:defRPr/>
              </a:pPr>
              <a:t>1/5/2026</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201EAB7-4B8F-4B70-B0ED-2782ACD77B02}" type="slidenum">
              <a:rPr lang="en-US" smtClean="0"/>
              <a:pPr>
                <a:defRPr/>
              </a:pPr>
              <a:t>‹#›</a:t>
            </a:fld>
            <a:endParaRPr lang="en-US"/>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875161A3-B757-4210-8554-6B2250A4A5D7}" type="datetime1">
              <a:rPr lang="en-US" smtClean="0"/>
              <a:pPr>
                <a:defRPr/>
              </a:pPr>
              <a:t>1/5/2026</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3201EAB7-4B8F-4B70-B0ED-2782ACD77B02}" type="slidenum">
              <a:rPr lang="en-US" smtClean="0"/>
              <a:pPr>
                <a:defRPr/>
              </a:pPr>
              <a:t>‹#›</a:t>
            </a:fld>
            <a:endParaRPr lang="en-US"/>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875161A3-B757-4210-8554-6B2250A4A5D7}" type="datetime1">
              <a:rPr lang="en-US" smtClean="0"/>
              <a:pPr>
                <a:defRPr/>
              </a:pPr>
              <a:t>1/5/2026</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3201EAB7-4B8F-4B70-B0ED-2782ACD77B02}" type="slidenum">
              <a:rPr lang="en-US" smtClean="0"/>
              <a:pPr>
                <a:defRPr/>
              </a:pPr>
              <a:t>‹#›</a:t>
            </a:fld>
            <a:endParaRPr lang="en-US"/>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875161A3-B757-4210-8554-6B2250A4A5D7}" type="datetime1">
              <a:rPr lang="en-US" smtClean="0"/>
              <a:pPr>
                <a:defRPr/>
              </a:pPr>
              <a:t>1/5/2026</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3201EAB7-4B8F-4B70-B0ED-2782ACD77B02}" type="slidenum">
              <a:rPr lang="en-US" smtClean="0"/>
              <a:pPr>
                <a:defRPr/>
              </a:pPr>
              <a:t>‹#›</a:t>
            </a:fld>
            <a:endParaRPr lang="en-US"/>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875161A3-B757-4210-8554-6B2250A4A5D7}" type="datetime1">
              <a:rPr lang="en-US" smtClean="0"/>
              <a:pPr>
                <a:defRPr/>
              </a:pPr>
              <a:t>1/5/2026</a:t>
            </a:fld>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3201EAB7-4B8F-4B70-B0ED-2782ACD77B02}" type="slidenum">
              <a:rPr lang="en-US" smtClean="0"/>
              <a:pPr>
                <a:defRPr/>
              </a:pPr>
              <a:t>‹#›</a:t>
            </a:fld>
            <a:endParaRPr lang="en-US"/>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875161A3-B757-4210-8554-6B2250A4A5D7}" type="datetime1">
              <a:rPr lang="en-US" smtClean="0"/>
              <a:pPr>
                <a:defRPr/>
              </a:pPr>
              <a:t>1/5/2026</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3201EAB7-4B8F-4B70-B0ED-2782ACD77B02}" type="slidenum">
              <a:rPr lang="en-US" smtClean="0"/>
              <a:pPr>
                <a:defRPr/>
              </a:pPr>
              <a:t>‹#›</a:t>
            </a:fld>
            <a:endParaRPr lang="en-US"/>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875161A3-B757-4210-8554-6B2250A4A5D7}" type="datetime1">
              <a:rPr lang="en-US" smtClean="0"/>
              <a:pPr>
                <a:defRPr/>
              </a:pPr>
              <a:t>1/5/2026</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3201EAB7-4B8F-4B70-B0ED-2782ACD77B02}" type="slidenum">
              <a:rPr lang="en-US" smtClean="0"/>
              <a:pPr>
                <a:defRPr/>
              </a:pPr>
              <a:t>‹#›</a:t>
            </a:fld>
            <a:endParaRPr lang="en-US"/>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875161A3-B757-4210-8554-6B2250A4A5D7}" type="datetime1">
              <a:rPr lang="en-US" smtClean="0"/>
              <a:pPr>
                <a:defRPr/>
              </a:pPr>
              <a:t>1/5/2026</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3201EAB7-4B8F-4B70-B0ED-2782ACD77B02}" type="slidenum">
              <a:rPr lang="en-US" smtClean="0"/>
              <a:pPr>
                <a:defRPr/>
              </a:pPr>
              <a:t>‹#›</a:t>
            </a:fld>
            <a:endParaRPr lang="en-US"/>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58" r:id="rId14"/>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914400" y="1295400"/>
            <a:ext cx="10363200" cy="1752600"/>
          </a:xfrm>
        </p:spPr>
        <p:txBody>
          <a:bodyPr rtlCol="0">
            <a:normAutofit/>
          </a:bodyPr>
          <a:lstStyle/>
          <a:p>
            <a:r>
              <a:rPr lang="en-US" dirty="0">
                <a:solidFill>
                  <a:srgbClr val="7030A0"/>
                </a:solidFill>
              </a:rPr>
              <a:t>YOLO-Based Fish Disease Detection: </a:t>
            </a:r>
            <a:br>
              <a:rPr lang="en-US" dirty="0">
                <a:solidFill>
                  <a:srgbClr val="7030A0"/>
                </a:solidFill>
              </a:rPr>
            </a:br>
            <a:r>
              <a:rPr lang="en-US" dirty="0">
                <a:solidFill>
                  <a:srgbClr val="7030A0"/>
                </a:solidFill>
              </a:rPr>
              <a:t>A Smart Lifeline for Aquaculture Farmers.</a:t>
            </a:r>
            <a:endParaRPr lang="en-US" dirty="0">
              <a:solidFill>
                <a:srgbClr val="7030A0"/>
              </a:solidFill>
              <a:effectLst/>
            </a:endParaRPr>
          </a:p>
        </p:txBody>
      </p:sp>
      <p:sp>
        <p:nvSpPr>
          <p:cNvPr id="5" name="Subtitle 4"/>
          <p:cNvSpPr>
            <a:spLocks noGrp="1"/>
          </p:cNvSpPr>
          <p:nvPr>
            <p:ph type="subTitle" idx="1"/>
          </p:nvPr>
        </p:nvSpPr>
        <p:spPr>
          <a:xfrm>
            <a:off x="3695700" y="3973399"/>
            <a:ext cx="4800600" cy="2438400"/>
          </a:xfrm>
        </p:spPr>
        <p:txBody>
          <a:bodyPr rtlCol="0">
            <a:normAutofit fontScale="92500" lnSpcReduction="10000"/>
          </a:bodyPr>
          <a:lstStyle/>
          <a:p>
            <a:r>
              <a:rPr lang="en-GB" sz="2200" b="1" dirty="0">
                <a:solidFill>
                  <a:schemeClr val="tx1"/>
                </a:solidFill>
                <a:latin typeface="Times New Roman" panose="02020603050405020304" pitchFamily="18" charset="0"/>
                <a:cs typeface="Times New Roman" panose="02020603050405020304" pitchFamily="18" charset="0"/>
              </a:rPr>
              <a:t>Abdullah Al Hossain</a:t>
            </a:r>
            <a:endParaRPr lang="en-US" sz="2200" b="1" dirty="0">
              <a:solidFill>
                <a:schemeClr val="tx1"/>
              </a:solidFill>
              <a:latin typeface="Times New Roman" panose="02020603050405020304" pitchFamily="18" charset="0"/>
              <a:cs typeface="Times New Roman" panose="02020603050405020304" pitchFamily="18" charset="0"/>
            </a:endParaRPr>
          </a:p>
          <a:p>
            <a:r>
              <a:rPr lang="en-US" sz="2200" b="1" dirty="0">
                <a:solidFill>
                  <a:schemeClr val="tx1"/>
                </a:solidFill>
                <a:latin typeface="Times New Roman" panose="02020603050405020304" pitchFamily="18" charset="0"/>
                <a:cs typeface="Times New Roman" panose="02020603050405020304" pitchFamily="18" charset="0"/>
              </a:rPr>
              <a:t>ID : 221-15-6055</a:t>
            </a:r>
          </a:p>
          <a:p>
            <a:r>
              <a:rPr lang="en-US" sz="2200" b="1" dirty="0">
                <a:solidFill>
                  <a:schemeClr val="tx1"/>
                </a:solidFill>
                <a:latin typeface="Times New Roman" panose="02020603050405020304" pitchFamily="18" charset="0"/>
                <a:cs typeface="Times New Roman" panose="02020603050405020304" pitchFamily="18" charset="0"/>
              </a:rPr>
              <a:t>&amp;</a:t>
            </a:r>
            <a:endParaRPr lang="en-GB" sz="2200" b="1" dirty="0">
              <a:solidFill>
                <a:schemeClr val="tx1"/>
              </a:solidFill>
              <a:latin typeface="Times New Roman" panose="02020603050405020304" pitchFamily="18" charset="0"/>
              <a:cs typeface="Times New Roman" panose="02020603050405020304" pitchFamily="18" charset="0"/>
            </a:endParaRPr>
          </a:p>
          <a:p>
            <a:r>
              <a:rPr lang="en-GB" sz="2200" b="1" dirty="0" err="1">
                <a:solidFill>
                  <a:schemeClr val="tx1"/>
                </a:solidFill>
                <a:latin typeface="Times New Roman" panose="02020603050405020304" pitchFamily="18" charset="0"/>
                <a:cs typeface="Times New Roman" panose="02020603050405020304" pitchFamily="18" charset="0"/>
              </a:rPr>
              <a:t>Anaf</a:t>
            </a:r>
            <a:r>
              <a:rPr lang="en-GB" sz="2200" b="1" dirty="0">
                <a:solidFill>
                  <a:schemeClr val="tx1"/>
                </a:solidFill>
                <a:latin typeface="Times New Roman" panose="02020603050405020304" pitchFamily="18" charset="0"/>
                <a:cs typeface="Times New Roman" panose="02020603050405020304" pitchFamily="18" charset="0"/>
              </a:rPr>
              <a:t> Fakir</a:t>
            </a:r>
            <a:endParaRPr lang="en-US" sz="2200" b="1" dirty="0">
              <a:solidFill>
                <a:schemeClr val="tx1"/>
              </a:solidFill>
              <a:latin typeface="Times New Roman" panose="02020603050405020304" pitchFamily="18" charset="0"/>
              <a:cs typeface="Times New Roman" panose="02020603050405020304" pitchFamily="18" charset="0"/>
            </a:endParaRPr>
          </a:p>
          <a:p>
            <a:r>
              <a:rPr lang="en-US" sz="2200" b="1" dirty="0">
                <a:solidFill>
                  <a:schemeClr val="tx1"/>
                </a:solidFill>
                <a:latin typeface="Times New Roman" panose="02020603050405020304" pitchFamily="18" charset="0"/>
                <a:cs typeface="Times New Roman" panose="02020603050405020304" pitchFamily="18" charset="0"/>
              </a:rPr>
              <a:t>ID : 221-15-4811</a:t>
            </a:r>
          </a:p>
          <a:p>
            <a:r>
              <a:rPr lang="en-US" sz="2200" b="1" dirty="0">
                <a:solidFill>
                  <a:schemeClr val="tx1"/>
                </a:solidFill>
                <a:latin typeface="Times New Roman" panose="02020603050405020304" pitchFamily="18" charset="0"/>
                <a:cs typeface="Times New Roman" panose="02020603050405020304" pitchFamily="18" charset="0"/>
              </a:rPr>
              <a:t>Department : </a:t>
            </a:r>
            <a:r>
              <a:rPr lang="en-US" sz="2200" dirty="0">
                <a:solidFill>
                  <a:schemeClr val="tx1"/>
                </a:solidFill>
                <a:latin typeface="Times New Roman" panose="02020603050405020304" pitchFamily="18" charset="0"/>
                <a:cs typeface="Times New Roman" panose="02020603050405020304" pitchFamily="18" charset="0"/>
              </a:rPr>
              <a:t>CSE</a:t>
            </a:r>
          </a:p>
          <a:p>
            <a:r>
              <a:rPr lang="en-US" sz="2200" dirty="0">
                <a:solidFill>
                  <a:schemeClr val="tx1"/>
                </a:solidFill>
                <a:latin typeface="Times New Roman" panose="02020603050405020304" pitchFamily="18" charset="0"/>
                <a:cs typeface="Times New Roman" panose="02020603050405020304" pitchFamily="18" charset="0"/>
              </a:rPr>
              <a:t>Daffodil International University</a:t>
            </a:r>
          </a:p>
          <a:p>
            <a:pPr>
              <a:defRPr/>
            </a:pPr>
            <a:endParaRPr lang="en-US" sz="2800" dirty="0">
              <a:solidFill>
                <a:schemeClr val="tx1"/>
              </a:solidFill>
              <a:latin typeface="Times New Roman" pitchFamily="18" charset="0"/>
              <a:cs typeface="Times New Roman" pitchFamily="18" charset="0"/>
            </a:endParaRPr>
          </a:p>
          <a:p>
            <a:pPr>
              <a:defRPr/>
            </a:pPr>
            <a:endParaRPr lang="en-US" dirty="0"/>
          </a:p>
        </p:txBody>
      </p:sp>
      <p:sp>
        <p:nvSpPr>
          <p:cNvPr id="2" name="TextBox 1">
            <a:extLst>
              <a:ext uri="{FF2B5EF4-FFF2-40B4-BE49-F238E27FC236}">
                <a16:creationId xmlns:a16="http://schemas.microsoft.com/office/drawing/2014/main" id="{46FC8551-41BC-7160-AB58-5A1854853554}"/>
              </a:ext>
            </a:extLst>
          </p:cNvPr>
          <p:cNvSpPr txBox="1"/>
          <p:nvPr/>
        </p:nvSpPr>
        <p:spPr>
          <a:xfrm>
            <a:off x="8906256" y="185335"/>
            <a:ext cx="3276600" cy="369332"/>
          </a:xfrm>
          <a:prstGeom prst="rect">
            <a:avLst/>
          </a:prstGeom>
          <a:solidFill>
            <a:srgbClr val="215968"/>
          </a:solidFill>
        </p:spPr>
        <p:txBody>
          <a:bodyPr wrap="square" rtlCol="0">
            <a:spAutoFit/>
          </a:bodyPr>
          <a:lstStyle/>
          <a:p>
            <a:pPr algn="r"/>
            <a:r>
              <a:rPr lang="en-US" b="1" dirty="0">
                <a:solidFill>
                  <a:schemeClr val="bg1"/>
                </a:solidFill>
              </a:rPr>
              <a:t>B.Sc. Final-Defense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3A2A34-910C-52FB-12A8-FA252DB358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EBF819-FC53-5253-B9E2-DE1A0CDFA8C9}"/>
              </a:ext>
            </a:extLst>
          </p:cNvPr>
          <p:cNvSpPr>
            <a:spLocks noGrp="1"/>
          </p:cNvSpPr>
          <p:nvPr>
            <p:ph type="title"/>
          </p:nvPr>
        </p:nvSpPr>
        <p:spPr>
          <a:xfrm>
            <a:off x="1981200" y="274638"/>
            <a:ext cx="8229600" cy="868362"/>
          </a:xfrm>
        </p:spPr>
        <p:txBody>
          <a:bodyPr/>
          <a:lstStyle/>
          <a:p>
            <a:r>
              <a:rPr lang="en-US" dirty="0">
                <a:solidFill>
                  <a:srgbClr val="7030A0"/>
                </a:solidFill>
                <a:latin typeface="Times New Roman" pitchFamily="18" charset="0"/>
                <a:cs typeface="Times New Roman" pitchFamily="18" charset="0"/>
              </a:rPr>
              <a:t>Novelty of the Work</a:t>
            </a:r>
          </a:p>
        </p:txBody>
      </p:sp>
      <p:sp>
        <p:nvSpPr>
          <p:cNvPr id="4" name="Slide Number Placeholder 3">
            <a:extLst>
              <a:ext uri="{FF2B5EF4-FFF2-40B4-BE49-F238E27FC236}">
                <a16:creationId xmlns:a16="http://schemas.microsoft.com/office/drawing/2014/main" id="{1E154D71-E901-049B-93F8-CAD5BC299B06}"/>
              </a:ext>
            </a:extLst>
          </p:cNvPr>
          <p:cNvSpPr>
            <a:spLocks noGrp="1"/>
          </p:cNvSpPr>
          <p:nvPr>
            <p:ph type="sldNum" sz="quarter" idx="16"/>
          </p:nvPr>
        </p:nvSpPr>
        <p:spPr>
          <a:xfrm>
            <a:off x="9347200" y="5959475"/>
            <a:ext cx="2844800" cy="365125"/>
          </a:xfrm>
        </p:spPr>
        <p:txBody>
          <a:bodyPr/>
          <a:lstStyle/>
          <a:p>
            <a:pPr>
              <a:defRPr/>
            </a:pPr>
            <a:fld id="{4CD333A3-7515-47B8-9EDC-EE0892D9C861}" type="slidenum">
              <a:rPr lang="en-US" smtClean="0"/>
              <a:pPr>
                <a:defRPr/>
              </a:pPr>
              <a:t>10</a:t>
            </a:fld>
            <a:endParaRPr lang="en-US" dirty="0"/>
          </a:p>
        </p:txBody>
      </p:sp>
      <p:sp>
        <p:nvSpPr>
          <p:cNvPr id="3" name="TextBox 2">
            <a:extLst>
              <a:ext uri="{FF2B5EF4-FFF2-40B4-BE49-F238E27FC236}">
                <a16:creationId xmlns:a16="http://schemas.microsoft.com/office/drawing/2014/main" id="{BD882494-1CF7-C6C6-FB3F-1E5CF30DAEEF}"/>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sp>
        <p:nvSpPr>
          <p:cNvPr id="5" name="Rectangle 4">
            <a:extLst>
              <a:ext uri="{FF2B5EF4-FFF2-40B4-BE49-F238E27FC236}">
                <a16:creationId xmlns:a16="http://schemas.microsoft.com/office/drawing/2014/main" id="{8049F658-23FD-46D3-AB27-35A23EB33F6D}"/>
              </a:ext>
            </a:extLst>
          </p:cNvPr>
          <p:cNvSpPr/>
          <p:nvPr/>
        </p:nvSpPr>
        <p:spPr>
          <a:xfrm>
            <a:off x="723900" y="1524000"/>
            <a:ext cx="10744200" cy="4154984"/>
          </a:xfrm>
          <a:prstGeom prst="rect">
            <a:avLst/>
          </a:prstGeom>
        </p:spPr>
        <p:txBody>
          <a:bodyPr wrap="square">
            <a:spAutoFit/>
          </a:bodyPr>
          <a:lstStyle/>
          <a:p>
            <a:pPr marL="285750" lvl="0" indent="-285750" algn="just" eaLnBrk="0" hangingPunct="0">
              <a:buFont typeface="Wingdings" panose="05000000000000000000" pitchFamily="2" charset="2"/>
              <a:buChar char="ü"/>
            </a:pPr>
            <a:r>
              <a:rPr lang="en-US" altLang="en-US" sz="2400" dirty="0">
                <a:latin typeface="Times New Roman" panose="02020603050405020304" pitchFamily="18" charset="0"/>
                <a:cs typeface="Times New Roman" panose="02020603050405020304" pitchFamily="18" charset="0"/>
              </a:rPr>
              <a:t>This system using a manually collected, real-field aquaculture dataset with high-quality </a:t>
            </a:r>
            <a:r>
              <a:rPr lang="en-US" altLang="en-US" sz="2400" dirty="0" err="1">
                <a:latin typeface="Times New Roman" panose="02020603050405020304" pitchFamily="18" charset="0"/>
                <a:cs typeface="Times New Roman" panose="02020603050405020304" pitchFamily="18" charset="0"/>
              </a:rPr>
              <a:t>Roboflow</a:t>
            </a:r>
            <a:r>
              <a:rPr lang="en-US" altLang="en-US" sz="2400" dirty="0">
                <a:latin typeface="Times New Roman" panose="02020603050405020304" pitchFamily="18" charset="0"/>
                <a:cs typeface="Times New Roman" panose="02020603050405020304" pitchFamily="18" charset="0"/>
              </a:rPr>
              <a:t>-assisted annotations, ensuring correctness and real-environment reliability.</a:t>
            </a:r>
          </a:p>
          <a:p>
            <a:pPr marL="285750" lvl="0" indent="-285750" algn="just" eaLnBrk="0" hangingPunct="0">
              <a:buFont typeface="Wingdings" panose="05000000000000000000" pitchFamily="2" charset="2"/>
              <a:buChar char="ü"/>
            </a:pPr>
            <a:r>
              <a:rPr lang="en-US" altLang="en-US" sz="2400" dirty="0">
                <a:latin typeface="Times New Roman" panose="02020603050405020304" pitchFamily="18" charset="0"/>
                <a:cs typeface="Times New Roman" panose="02020603050405020304" pitchFamily="18" charset="0"/>
              </a:rPr>
              <a:t>A very rare model offering complete multi-class detection of 7 fish diseases with bounding-box localization, unlike previous works that provide only classification without object detection.</a:t>
            </a:r>
          </a:p>
          <a:p>
            <a:pPr marL="285750" lvl="0" indent="-285750" algn="just" eaLnBrk="0" hangingPunct="0">
              <a:buFont typeface="Wingdings" panose="05000000000000000000" pitchFamily="2" charset="2"/>
              <a:buChar char="ü"/>
            </a:pPr>
            <a:r>
              <a:rPr lang="en-US" altLang="en-US" sz="2400" dirty="0">
                <a:latin typeface="Times New Roman" panose="02020603050405020304" pitchFamily="18" charset="0"/>
                <a:cs typeface="Times New Roman" panose="02020603050405020304" pitchFamily="18" charset="0"/>
              </a:rPr>
              <a:t>Designed as a future-ready solution, supporting mobile deployment and real-time inference for practical use by farmers with no technical background.</a:t>
            </a:r>
          </a:p>
          <a:p>
            <a:pPr marL="285750" lvl="0" indent="-285750" algn="just" eaLnBrk="0" hangingPunct="0">
              <a:buFont typeface="Wingdings" panose="05000000000000000000" pitchFamily="2" charset="2"/>
              <a:buChar char="ü"/>
            </a:pPr>
            <a:r>
              <a:rPr lang="en-US" altLang="en-US" sz="2400" dirty="0">
                <a:latin typeface="Times New Roman" panose="02020603050405020304" pitchFamily="18" charset="0"/>
                <a:cs typeface="Times New Roman" panose="02020603050405020304" pitchFamily="18" charset="0"/>
              </a:rPr>
              <a:t>Includes both healthy and diseased fish categories, offering a more realistic and practical monitoring system compared to earlier models that focus only on diseased samples.</a:t>
            </a:r>
          </a:p>
        </p:txBody>
      </p:sp>
    </p:spTree>
    <p:extLst>
      <p:ext uri="{BB962C8B-B14F-4D97-AF65-F5344CB8AC3E}">
        <p14:creationId xmlns:p14="http://schemas.microsoft.com/office/powerpoint/2010/main" val="920274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DED34C-F2CE-1904-46F5-88AEBCFDCB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68F151-7ED2-C606-99FB-D15E7A10395B}"/>
              </a:ext>
            </a:extLst>
          </p:cNvPr>
          <p:cNvSpPr>
            <a:spLocks noGrp="1"/>
          </p:cNvSpPr>
          <p:nvPr>
            <p:ph type="title"/>
          </p:nvPr>
        </p:nvSpPr>
        <p:spPr>
          <a:xfrm>
            <a:off x="1371600" y="350838"/>
            <a:ext cx="9448800" cy="868362"/>
          </a:xfrm>
        </p:spPr>
        <p:txBody>
          <a:bodyPr>
            <a:normAutofit/>
          </a:bodyPr>
          <a:lstStyle/>
          <a:p>
            <a:r>
              <a:rPr lang="en-US" dirty="0">
                <a:solidFill>
                  <a:srgbClr val="7030A0"/>
                </a:solidFill>
                <a:latin typeface="Times New Roman" pitchFamily="18" charset="0"/>
                <a:cs typeface="Times New Roman" pitchFamily="18" charset="0"/>
              </a:rPr>
              <a:t>Sample dataset</a:t>
            </a:r>
          </a:p>
        </p:txBody>
      </p:sp>
      <p:sp>
        <p:nvSpPr>
          <p:cNvPr id="4" name="Slide Number Placeholder 3">
            <a:extLst>
              <a:ext uri="{FF2B5EF4-FFF2-40B4-BE49-F238E27FC236}">
                <a16:creationId xmlns:a16="http://schemas.microsoft.com/office/drawing/2014/main" id="{1411460F-2BC7-EBFF-8ED1-489F5E220AB5}"/>
              </a:ext>
            </a:extLst>
          </p:cNvPr>
          <p:cNvSpPr>
            <a:spLocks noGrp="1"/>
          </p:cNvSpPr>
          <p:nvPr>
            <p:ph type="sldNum" sz="quarter" idx="16"/>
          </p:nvPr>
        </p:nvSpPr>
        <p:spPr>
          <a:xfrm>
            <a:off x="9341104" y="6019800"/>
            <a:ext cx="2844800" cy="365125"/>
          </a:xfrm>
        </p:spPr>
        <p:txBody>
          <a:bodyPr/>
          <a:lstStyle/>
          <a:p>
            <a:pPr>
              <a:defRPr/>
            </a:pPr>
            <a:fld id="{4CD333A3-7515-47B8-9EDC-EE0892D9C861}" type="slidenum">
              <a:rPr lang="en-US" smtClean="0"/>
              <a:pPr>
                <a:defRPr/>
              </a:pPr>
              <a:t>11</a:t>
            </a:fld>
            <a:endParaRPr lang="en-US" dirty="0"/>
          </a:p>
        </p:txBody>
      </p:sp>
      <p:sp>
        <p:nvSpPr>
          <p:cNvPr id="3" name="TextBox 2">
            <a:extLst>
              <a:ext uri="{FF2B5EF4-FFF2-40B4-BE49-F238E27FC236}">
                <a16:creationId xmlns:a16="http://schemas.microsoft.com/office/drawing/2014/main" id="{0F501D11-526D-F3D4-2D04-828C5DF8BC5F}"/>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graphicFrame>
        <p:nvGraphicFramePr>
          <p:cNvPr id="5" name="Table 4">
            <a:extLst>
              <a:ext uri="{FF2B5EF4-FFF2-40B4-BE49-F238E27FC236}">
                <a16:creationId xmlns:a16="http://schemas.microsoft.com/office/drawing/2014/main" id="{38C657A8-5C34-4D02-A6BC-C841C5886004}"/>
              </a:ext>
            </a:extLst>
          </p:cNvPr>
          <p:cNvGraphicFramePr>
            <a:graphicFrameLocks noGrp="1"/>
          </p:cNvGraphicFramePr>
          <p:nvPr>
            <p:extLst>
              <p:ext uri="{D42A27DB-BD31-4B8C-83A1-F6EECF244321}">
                <p14:modId xmlns:p14="http://schemas.microsoft.com/office/powerpoint/2010/main" val="678243214"/>
              </p:ext>
            </p:extLst>
          </p:nvPr>
        </p:nvGraphicFramePr>
        <p:xfrm>
          <a:off x="381000" y="1524001"/>
          <a:ext cx="7391400" cy="4267200"/>
        </p:xfrm>
        <a:graphic>
          <a:graphicData uri="http://schemas.openxmlformats.org/drawingml/2006/table">
            <a:tbl>
              <a:tblPr firstRow="1" firstCol="1" bandRow="1">
                <a:tableStyleId>{5C22544A-7EE6-4342-B048-85BDC9FD1C3A}</a:tableStyleId>
              </a:tblPr>
              <a:tblGrid>
                <a:gridCol w="2800716">
                  <a:extLst>
                    <a:ext uri="{9D8B030D-6E8A-4147-A177-3AD203B41FA5}">
                      <a16:colId xmlns:a16="http://schemas.microsoft.com/office/drawing/2014/main" val="3057874135"/>
                    </a:ext>
                  </a:extLst>
                </a:gridCol>
                <a:gridCol w="1999884">
                  <a:extLst>
                    <a:ext uri="{9D8B030D-6E8A-4147-A177-3AD203B41FA5}">
                      <a16:colId xmlns:a16="http://schemas.microsoft.com/office/drawing/2014/main" val="759977737"/>
                    </a:ext>
                  </a:extLst>
                </a:gridCol>
                <a:gridCol w="2590800">
                  <a:extLst>
                    <a:ext uri="{9D8B030D-6E8A-4147-A177-3AD203B41FA5}">
                      <a16:colId xmlns:a16="http://schemas.microsoft.com/office/drawing/2014/main" val="2949868376"/>
                    </a:ext>
                  </a:extLst>
                </a:gridCol>
              </a:tblGrid>
              <a:tr h="533400">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Class</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Raw</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dirty="0">
                          <a:effectLst/>
                          <a:latin typeface="Times New Roman" panose="02020603050405020304" pitchFamily="18" charset="0"/>
                          <a:cs typeface="Times New Roman" panose="02020603050405020304" pitchFamily="18" charset="0"/>
                        </a:rPr>
                        <a:t>Augmented</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15379268"/>
                  </a:ext>
                </a:extLst>
              </a:tr>
              <a:tr h="533400">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Healthy fish</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364</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dirty="0">
                          <a:effectLst/>
                          <a:latin typeface="Times New Roman" panose="02020603050405020304" pitchFamily="18" charset="0"/>
                          <a:cs typeface="Times New Roman" panose="02020603050405020304" pitchFamily="18" charset="0"/>
                        </a:rPr>
                        <a:t>1231</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76862267"/>
                  </a:ext>
                </a:extLst>
              </a:tr>
              <a:tr h="533400">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Bacterial Gill Disease</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119</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dirty="0">
                          <a:effectLst/>
                          <a:latin typeface="Times New Roman" panose="02020603050405020304" pitchFamily="18" charset="0"/>
                          <a:cs typeface="Times New Roman" panose="02020603050405020304" pitchFamily="18" charset="0"/>
                        </a:rPr>
                        <a:t>1229</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34219171"/>
                  </a:ext>
                </a:extLst>
              </a:tr>
              <a:tr h="533400">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Parasitic diseases</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82</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1000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83782094"/>
                  </a:ext>
                </a:extLst>
              </a:tr>
              <a:tr h="533400">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Bacterial Red disease</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496</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1250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20195301"/>
                  </a:ext>
                </a:extLst>
              </a:tr>
              <a:tr h="533400">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Viral White Tail disease</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113</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dirty="0">
                          <a:effectLst/>
                          <a:latin typeface="Times New Roman" panose="02020603050405020304" pitchFamily="18" charset="0"/>
                          <a:cs typeface="Times New Roman" panose="02020603050405020304" pitchFamily="18" charset="0"/>
                        </a:rPr>
                        <a:t>1000</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41093985"/>
                  </a:ext>
                </a:extLst>
              </a:tr>
              <a:tr h="533400">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General Bacterial diseases</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125</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1000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36077825"/>
                  </a:ext>
                </a:extLst>
              </a:tr>
              <a:tr h="533400">
                <a:tc>
                  <a:txBody>
                    <a:bodyPr/>
                    <a:lstStyle/>
                    <a:p>
                      <a:pPr marL="0" marR="0" algn="ctr">
                        <a:lnSpc>
                          <a:spcPct val="122000"/>
                        </a:lnSpc>
                        <a:spcBef>
                          <a:spcPts val="0"/>
                        </a:spcBef>
                        <a:spcAft>
                          <a:spcPts val="0"/>
                        </a:spcAft>
                      </a:pPr>
                      <a:r>
                        <a:rPr lang="en-US" sz="1800" dirty="0">
                          <a:effectLst/>
                          <a:latin typeface="Times New Roman" panose="02020603050405020304" pitchFamily="18" charset="0"/>
                          <a:cs typeface="Times New Roman" panose="02020603050405020304" pitchFamily="18" charset="0"/>
                        </a:rPr>
                        <a:t>Fungal diseases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a:effectLst/>
                          <a:latin typeface="Times New Roman" panose="02020603050405020304" pitchFamily="18" charset="0"/>
                          <a:cs typeface="Times New Roman" panose="02020603050405020304" pitchFamily="18" charset="0"/>
                        </a:rPr>
                        <a:t>107</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1800" dirty="0">
                          <a:effectLst/>
                          <a:latin typeface="Times New Roman" panose="02020603050405020304" pitchFamily="18" charset="0"/>
                          <a:cs typeface="Times New Roman" panose="02020603050405020304" pitchFamily="18" charset="0"/>
                        </a:rPr>
                        <a:t>1000</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61732009"/>
                  </a:ext>
                </a:extLst>
              </a:tr>
            </a:tbl>
          </a:graphicData>
        </a:graphic>
      </p:graphicFrame>
      <p:pic>
        <p:nvPicPr>
          <p:cNvPr id="8" name="Picture 7">
            <a:extLst>
              <a:ext uri="{FF2B5EF4-FFF2-40B4-BE49-F238E27FC236}">
                <a16:creationId xmlns:a16="http://schemas.microsoft.com/office/drawing/2014/main" id="{4227899F-C7D0-4B67-BC28-D85CBB3442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5800" y="1524000"/>
            <a:ext cx="3275481" cy="4267201"/>
          </a:xfrm>
          <a:prstGeom prst="rect">
            <a:avLst/>
          </a:prstGeom>
        </p:spPr>
      </p:pic>
    </p:spTree>
    <p:extLst>
      <p:ext uri="{BB962C8B-B14F-4D97-AF65-F5344CB8AC3E}">
        <p14:creationId xmlns:p14="http://schemas.microsoft.com/office/powerpoint/2010/main" val="4192927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DDEE64-196C-B3D9-C82D-1C952ED4B7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F13532-2D31-B35B-51FC-878A3DDEBA0F}"/>
              </a:ext>
            </a:extLst>
          </p:cNvPr>
          <p:cNvSpPr>
            <a:spLocks noGrp="1"/>
          </p:cNvSpPr>
          <p:nvPr>
            <p:ph type="title"/>
          </p:nvPr>
        </p:nvSpPr>
        <p:spPr>
          <a:xfrm>
            <a:off x="1371600" y="160908"/>
            <a:ext cx="9448800" cy="868362"/>
          </a:xfrm>
        </p:spPr>
        <p:txBody>
          <a:bodyPr>
            <a:normAutofit/>
          </a:bodyPr>
          <a:lstStyle/>
          <a:p>
            <a:r>
              <a:rPr lang="en-US" dirty="0">
                <a:solidFill>
                  <a:srgbClr val="7030A0"/>
                </a:solidFill>
                <a:latin typeface="Times New Roman" pitchFamily="18" charset="0"/>
                <a:cs typeface="Times New Roman" pitchFamily="18" charset="0"/>
              </a:rPr>
              <a:t>Sample dataset and Expected output</a:t>
            </a:r>
          </a:p>
        </p:txBody>
      </p:sp>
      <p:sp>
        <p:nvSpPr>
          <p:cNvPr id="4" name="Slide Number Placeholder 3">
            <a:extLst>
              <a:ext uri="{FF2B5EF4-FFF2-40B4-BE49-F238E27FC236}">
                <a16:creationId xmlns:a16="http://schemas.microsoft.com/office/drawing/2014/main" id="{62D4510A-2A45-948C-55F1-C16B1F9D97CD}"/>
              </a:ext>
            </a:extLst>
          </p:cNvPr>
          <p:cNvSpPr>
            <a:spLocks noGrp="1"/>
          </p:cNvSpPr>
          <p:nvPr>
            <p:ph type="sldNum" sz="quarter" idx="16"/>
          </p:nvPr>
        </p:nvSpPr>
        <p:spPr>
          <a:xfrm>
            <a:off x="9347200" y="5961645"/>
            <a:ext cx="2844800" cy="365125"/>
          </a:xfrm>
        </p:spPr>
        <p:txBody>
          <a:bodyPr/>
          <a:lstStyle/>
          <a:p>
            <a:pPr>
              <a:defRPr/>
            </a:pPr>
            <a:fld id="{4CD333A3-7515-47B8-9EDC-EE0892D9C861}" type="slidenum">
              <a:rPr lang="en-US" smtClean="0"/>
              <a:pPr>
                <a:defRPr/>
              </a:pPr>
              <a:t>12</a:t>
            </a:fld>
            <a:endParaRPr lang="en-US" dirty="0"/>
          </a:p>
        </p:txBody>
      </p:sp>
      <p:sp>
        <p:nvSpPr>
          <p:cNvPr id="3" name="TextBox 2">
            <a:extLst>
              <a:ext uri="{FF2B5EF4-FFF2-40B4-BE49-F238E27FC236}">
                <a16:creationId xmlns:a16="http://schemas.microsoft.com/office/drawing/2014/main" id="{354740A8-B4CC-FE80-9727-34DB4B177478}"/>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pic>
        <p:nvPicPr>
          <p:cNvPr id="11" name="Picture 10">
            <a:extLst>
              <a:ext uri="{FF2B5EF4-FFF2-40B4-BE49-F238E27FC236}">
                <a16:creationId xmlns:a16="http://schemas.microsoft.com/office/drawing/2014/main" id="{8DE6459A-AC02-4FFD-989B-3F47DA346DFE}"/>
              </a:ext>
            </a:extLst>
          </p:cNvPr>
          <p:cNvPicPr/>
          <p:nvPr/>
        </p:nvPicPr>
        <p:blipFill>
          <a:blip r:embed="rId2">
            <a:extLst>
              <a:ext uri="{28A0092B-C50C-407E-A947-70E740481C1C}">
                <a14:useLocalDpi xmlns:a14="http://schemas.microsoft.com/office/drawing/2010/main" val="0"/>
              </a:ext>
            </a:extLst>
          </a:blip>
          <a:stretch>
            <a:fillRect/>
          </a:stretch>
        </p:blipFill>
        <p:spPr>
          <a:xfrm>
            <a:off x="990600" y="1295400"/>
            <a:ext cx="5486400" cy="2286000"/>
          </a:xfrm>
          <a:prstGeom prst="rect">
            <a:avLst/>
          </a:prstGeom>
        </p:spPr>
      </p:pic>
      <p:pic>
        <p:nvPicPr>
          <p:cNvPr id="12" name="Picture 11">
            <a:extLst>
              <a:ext uri="{FF2B5EF4-FFF2-40B4-BE49-F238E27FC236}">
                <a16:creationId xmlns:a16="http://schemas.microsoft.com/office/drawing/2014/main" id="{D3A99AF4-368E-43CA-9A7A-96C49B849279}"/>
              </a:ext>
            </a:extLst>
          </p:cNvPr>
          <p:cNvPicPr/>
          <p:nvPr/>
        </p:nvPicPr>
        <p:blipFill>
          <a:blip r:embed="rId3"/>
          <a:stretch>
            <a:fillRect/>
          </a:stretch>
        </p:blipFill>
        <p:spPr>
          <a:xfrm>
            <a:off x="990600" y="3847530"/>
            <a:ext cx="5486400" cy="2286000"/>
          </a:xfrm>
          <a:prstGeom prst="rect">
            <a:avLst/>
          </a:prstGeom>
        </p:spPr>
      </p:pic>
      <p:pic>
        <p:nvPicPr>
          <p:cNvPr id="13" name="Picture 12">
            <a:extLst>
              <a:ext uri="{FF2B5EF4-FFF2-40B4-BE49-F238E27FC236}">
                <a16:creationId xmlns:a16="http://schemas.microsoft.com/office/drawing/2014/main" id="{C1FAB63C-1BBD-49A5-AE8D-64287A0A862A}"/>
              </a:ext>
            </a:extLst>
          </p:cNvPr>
          <p:cNvPicPr/>
          <p:nvPr/>
        </p:nvPicPr>
        <p:blipFill>
          <a:blip r:embed="rId4"/>
          <a:stretch>
            <a:fillRect/>
          </a:stretch>
        </p:blipFill>
        <p:spPr>
          <a:xfrm>
            <a:off x="7391400" y="1690021"/>
            <a:ext cx="4114800" cy="4315017"/>
          </a:xfrm>
          <a:prstGeom prst="rect">
            <a:avLst/>
          </a:prstGeom>
        </p:spPr>
      </p:pic>
    </p:spTree>
    <p:extLst>
      <p:ext uri="{BB962C8B-B14F-4D97-AF65-F5344CB8AC3E}">
        <p14:creationId xmlns:p14="http://schemas.microsoft.com/office/powerpoint/2010/main" val="2592470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AACCF1-4663-0FAC-E557-C8C860184D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DB699C-3280-7E27-A53B-6B90D91ADB53}"/>
              </a:ext>
            </a:extLst>
          </p:cNvPr>
          <p:cNvSpPr>
            <a:spLocks noGrp="1"/>
          </p:cNvSpPr>
          <p:nvPr>
            <p:ph type="title"/>
          </p:nvPr>
        </p:nvSpPr>
        <p:spPr>
          <a:xfrm>
            <a:off x="1638298" y="76200"/>
            <a:ext cx="8915400" cy="868362"/>
          </a:xfrm>
        </p:spPr>
        <p:txBody>
          <a:bodyPr>
            <a:normAutofit fontScale="90000"/>
          </a:bodyPr>
          <a:lstStyle/>
          <a:p>
            <a:r>
              <a:rPr lang="en-US" dirty="0">
                <a:solidFill>
                  <a:srgbClr val="7030A0"/>
                </a:solidFill>
                <a:latin typeface="Times New Roman" panose="02020603050405020304" pitchFamily="18" charset="0"/>
                <a:cs typeface="Times New Roman" panose="02020603050405020304" pitchFamily="18" charset="0"/>
              </a:rPr>
              <a:t>Web Interface of Image Enhancement</a:t>
            </a:r>
            <a:endParaRPr lang="en-US" dirty="0">
              <a:solidFill>
                <a:srgbClr val="7030A0"/>
              </a:solidFill>
            </a:endParaRPr>
          </a:p>
        </p:txBody>
      </p:sp>
      <p:sp>
        <p:nvSpPr>
          <p:cNvPr id="4" name="Slide Number Placeholder 3">
            <a:extLst>
              <a:ext uri="{FF2B5EF4-FFF2-40B4-BE49-F238E27FC236}">
                <a16:creationId xmlns:a16="http://schemas.microsoft.com/office/drawing/2014/main" id="{8D521EDD-A921-29EF-524A-2EBB5538B25A}"/>
              </a:ext>
            </a:extLst>
          </p:cNvPr>
          <p:cNvSpPr>
            <a:spLocks noGrp="1"/>
          </p:cNvSpPr>
          <p:nvPr>
            <p:ph type="sldNum" sz="quarter" idx="16"/>
          </p:nvPr>
        </p:nvSpPr>
        <p:spPr>
          <a:xfrm>
            <a:off x="9347200" y="5959475"/>
            <a:ext cx="2844800" cy="365125"/>
          </a:xfrm>
        </p:spPr>
        <p:txBody>
          <a:bodyPr/>
          <a:lstStyle/>
          <a:p>
            <a:pPr>
              <a:defRPr/>
            </a:pPr>
            <a:fld id="{4CD333A3-7515-47B8-9EDC-EE0892D9C861}" type="slidenum">
              <a:rPr lang="en-US" smtClean="0"/>
              <a:pPr>
                <a:defRPr/>
              </a:pPr>
              <a:t>13</a:t>
            </a:fld>
            <a:endParaRPr lang="en-US" dirty="0"/>
          </a:p>
        </p:txBody>
      </p:sp>
      <p:sp>
        <p:nvSpPr>
          <p:cNvPr id="3" name="TextBox 2">
            <a:extLst>
              <a:ext uri="{FF2B5EF4-FFF2-40B4-BE49-F238E27FC236}">
                <a16:creationId xmlns:a16="http://schemas.microsoft.com/office/drawing/2014/main" id="{C6A89BB2-DBB6-BF76-BA68-3DFF2884AD82}"/>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pic>
        <p:nvPicPr>
          <p:cNvPr id="5" name="Picture 4">
            <a:extLst>
              <a:ext uri="{FF2B5EF4-FFF2-40B4-BE49-F238E27FC236}">
                <a16:creationId xmlns:a16="http://schemas.microsoft.com/office/drawing/2014/main" id="{F10A7AC0-0ABF-499D-B2C1-1F3ABB7566F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22222" b="37777"/>
          <a:stretch/>
        </p:blipFill>
        <p:spPr>
          <a:xfrm>
            <a:off x="914400" y="1866900"/>
            <a:ext cx="4191000" cy="3124200"/>
          </a:xfrm>
          <a:prstGeom prst="rect">
            <a:avLst/>
          </a:prstGeom>
        </p:spPr>
      </p:pic>
      <p:sp>
        <p:nvSpPr>
          <p:cNvPr id="6" name="Arrow: Right 5">
            <a:extLst>
              <a:ext uri="{FF2B5EF4-FFF2-40B4-BE49-F238E27FC236}">
                <a16:creationId xmlns:a16="http://schemas.microsoft.com/office/drawing/2014/main" id="{274538EA-E011-4318-95F9-4A3019813948}"/>
              </a:ext>
            </a:extLst>
          </p:cNvPr>
          <p:cNvSpPr/>
          <p:nvPr/>
        </p:nvSpPr>
        <p:spPr>
          <a:xfrm>
            <a:off x="5410200" y="3169920"/>
            <a:ext cx="1752602" cy="51816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DDA0887-9EE2-44EE-A058-BE83408600E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6667" b="7746"/>
          <a:stretch/>
        </p:blipFill>
        <p:spPr>
          <a:xfrm>
            <a:off x="7437122" y="1059750"/>
            <a:ext cx="3248526" cy="5066730"/>
          </a:xfrm>
          <a:prstGeom prst="rect">
            <a:avLst/>
          </a:prstGeom>
        </p:spPr>
      </p:pic>
    </p:spTree>
    <p:extLst>
      <p:ext uri="{BB962C8B-B14F-4D97-AF65-F5344CB8AC3E}">
        <p14:creationId xmlns:p14="http://schemas.microsoft.com/office/powerpoint/2010/main" val="16850711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868362"/>
          </a:xfrm>
        </p:spPr>
        <p:txBody>
          <a:bodyPr/>
          <a:lstStyle/>
          <a:p>
            <a:r>
              <a:rPr lang="en-US" dirty="0">
                <a:solidFill>
                  <a:srgbClr val="7030A0"/>
                </a:solidFill>
                <a:latin typeface="Times New Roman" pitchFamily="18" charset="0"/>
                <a:cs typeface="Times New Roman" pitchFamily="18" charset="0"/>
              </a:rPr>
              <a:t>Conclusion</a:t>
            </a:r>
            <a:endParaRPr lang="en-US" dirty="0">
              <a:solidFill>
                <a:srgbClr val="7030A0"/>
              </a:solidFill>
            </a:endParaRPr>
          </a:p>
        </p:txBody>
      </p:sp>
      <p:sp>
        <p:nvSpPr>
          <p:cNvPr id="4" name="Slide Number Placeholder 3"/>
          <p:cNvSpPr>
            <a:spLocks noGrp="1"/>
          </p:cNvSpPr>
          <p:nvPr>
            <p:ph type="sldNum" sz="quarter" idx="16"/>
          </p:nvPr>
        </p:nvSpPr>
        <p:spPr>
          <a:xfrm>
            <a:off x="9347200" y="5959475"/>
            <a:ext cx="2844800" cy="365125"/>
          </a:xfrm>
        </p:spPr>
        <p:txBody>
          <a:bodyPr/>
          <a:lstStyle/>
          <a:p>
            <a:pPr>
              <a:defRPr/>
            </a:pPr>
            <a:fld id="{4CD333A3-7515-47B8-9EDC-EE0892D9C861}" type="slidenum">
              <a:rPr lang="en-US" smtClean="0"/>
              <a:pPr>
                <a:defRPr/>
              </a:pPr>
              <a:t>14</a:t>
            </a:fld>
            <a:endParaRPr lang="en-US" dirty="0"/>
          </a:p>
        </p:txBody>
      </p:sp>
      <p:sp>
        <p:nvSpPr>
          <p:cNvPr id="5" name="TextBox 4">
            <a:extLst>
              <a:ext uri="{FF2B5EF4-FFF2-40B4-BE49-F238E27FC236}">
                <a16:creationId xmlns:a16="http://schemas.microsoft.com/office/drawing/2014/main" id="{19B37B8D-F57A-2BA3-3A76-E3DD8C73097F}"/>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sp>
        <p:nvSpPr>
          <p:cNvPr id="3" name="Rectangle 2">
            <a:extLst>
              <a:ext uri="{FF2B5EF4-FFF2-40B4-BE49-F238E27FC236}">
                <a16:creationId xmlns:a16="http://schemas.microsoft.com/office/drawing/2014/main" id="{76FD5BCC-4464-483E-B9A0-297E1C17F4A6}"/>
              </a:ext>
            </a:extLst>
          </p:cNvPr>
          <p:cNvSpPr/>
          <p:nvPr/>
        </p:nvSpPr>
        <p:spPr>
          <a:xfrm>
            <a:off x="838200" y="1859340"/>
            <a:ext cx="10439400" cy="3046988"/>
          </a:xfrm>
          <a:prstGeom prst="rect">
            <a:avLst/>
          </a:prstGeom>
        </p:spPr>
        <p:txBody>
          <a:bodyPr wrap="square">
            <a:spAutoFit/>
          </a:bodyPr>
          <a:lstStyle/>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Our study highlights the importance of early and accurate fish disease detection to prevent large-scale losses in aquaculture.</a:t>
            </a:r>
          </a:p>
          <a:p>
            <a:pPr marL="342900" indent="-342900" algn="just">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Further research can focus on expanding datasets, improving model accuracy.</a:t>
            </a:r>
          </a:p>
          <a:p>
            <a:pPr marL="342900" indent="-342900" algn="just">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Our work contributes to bridging the gap in automated fish disease detection, paving the way for smarter and more efficient aquaculture management.</a:t>
            </a:r>
          </a:p>
          <a:p>
            <a:pPr marL="0" indent="0">
              <a:buNone/>
            </a:pPr>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28737059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9BAAE9-3B4C-FCEC-50FC-12FB4062A6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01CA16-AE0D-D369-FE42-59C7313CB16E}"/>
              </a:ext>
            </a:extLst>
          </p:cNvPr>
          <p:cNvSpPr>
            <a:spLocks noGrp="1"/>
          </p:cNvSpPr>
          <p:nvPr>
            <p:ph type="title"/>
          </p:nvPr>
        </p:nvSpPr>
        <p:spPr>
          <a:xfrm>
            <a:off x="1981200" y="274638"/>
            <a:ext cx="8229600" cy="868362"/>
          </a:xfrm>
        </p:spPr>
        <p:txBody>
          <a:bodyPr/>
          <a:lstStyle/>
          <a:p>
            <a:r>
              <a:rPr lang="en-US" dirty="0">
                <a:solidFill>
                  <a:srgbClr val="7030A0"/>
                </a:solidFill>
                <a:latin typeface="Times New Roman" pitchFamily="18" charset="0"/>
                <a:cs typeface="Times New Roman" pitchFamily="18" charset="0"/>
              </a:rPr>
              <a:t>References</a:t>
            </a:r>
            <a:endParaRPr lang="en-US" dirty="0">
              <a:solidFill>
                <a:srgbClr val="7030A0"/>
              </a:solidFill>
            </a:endParaRPr>
          </a:p>
        </p:txBody>
      </p:sp>
      <p:sp>
        <p:nvSpPr>
          <p:cNvPr id="4" name="Slide Number Placeholder 3">
            <a:extLst>
              <a:ext uri="{FF2B5EF4-FFF2-40B4-BE49-F238E27FC236}">
                <a16:creationId xmlns:a16="http://schemas.microsoft.com/office/drawing/2014/main" id="{F97097F1-FADA-324C-E90E-73FFCAEF9034}"/>
              </a:ext>
            </a:extLst>
          </p:cNvPr>
          <p:cNvSpPr>
            <a:spLocks noGrp="1"/>
          </p:cNvSpPr>
          <p:nvPr>
            <p:ph type="sldNum" sz="quarter" idx="16"/>
          </p:nvPr>
        </p:nvSpPr>
        <p:spPr>
          <a:xfrm>
            <a:off x="9347200" y="5959475"/>
            <a:ext cx="2844800" cy="365125"/>
          </a:xfrm>
        </p:spPr>
        <p:txBody>
          <a:bodyPr/>
          <a:lstStyle/>
          <a:p>
            <a:pPr>
              <a:defRPr/>
            </a:pPr>
            <a:fld id="{4CD333A3-7515-47B8-9EDC-EE0892D9C861}" type="slidenum">
              <a:rPr lang="en-US" smtClean="0"/>
              <a:pPr>
                <a:defRPr/>
              </a:pPr>
              <a:t>15</a:t>
            </a:fld>
            <a:endParaRPr lang="en-US" dirty="0"/>
          </a:p>
        </p:txBody>
      </p:sp>
      <p:sp>
        <p:nvSpPr>
          <p:cNvPr id="5" name="TextBox 4">
            <a:extLst>
              <a:ext uri="{FF2B5EF4-FFF2-40B4-BE49-F238E27FC236}">
                <a16:creationId xmlns:a16="http://schemas.microsoft.com/office/drawing/2014/main" id="{908FB2A1-531C-6EF4-8574-EB5912211BF6}"/>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sp>
        <p:nvSpPr>
          <p:cNvPr id="3" name="Rectangle 2">
            <a:extLst>
              <a:ext uri="{FF2B5EF4-FFF2-40B4-BE49-F238E27FC236}">
                <a16:creationId xmlns:a16="http://schemas.microsoft.com/office/drawing/2014/main" id="{72971A39-DD38-44AE-8B3D-1F00E01E3CB7}"/>
              </a:ext>
            </a:extLst>
          </p:cNvPr>
          <p:cNvSpPr/>
          <p:nvPr/>
        </p:nvSpPr>
        <p:spPr>
          <a:xfrm>
            <a:off x="571500" y="1143000"/>
            <a:ext cx="11049000" cy="5170646"/>
          </a:xfrm>
          <a:prstGeom prst="rect">
            <a:avLst/>
          </a:prstGeom>
        </p:spPr>
        <p:txBody>
          <a:bodyPr wrap="square">
            <a:spAutoFit/>
          </a:bodyPr>
          <a:lstStyle/>
          <a:p>
            <a:pPr marL="0" indent="0" algn="just">
              <a:buNone/>
            </a:pPr>
            <a:r>
              <a:rPr lang="en-US" sz="1600" dirty="0">
                <a:latin typeface="Times New Roman" panose="02020603050405020304" pitchFamily="18" charset="0"/>
                <a:cs typeface="Times New Roman" panose="02020603050405020304" pitchFamily="18" charset="0"/>
              </a:rPr>
              <a:t>[1] </a:t>
            </a:r>
            <a:r>
              <a:rPr lang="en-US" sz="1600" dirty="0" err="1">
                <a:latin typeface="Times New Roman" panose="02020603050405020304" pitchFamily="18" charset="0"/>
                <a:cs typeface="Times New Roman" panose="02020603050405020304" pitchFamily="18" charset="0"/>
              </a:rPr>
              <a:t>Nivin</a:t>
            </a:r>
            <a:r>
              <a:rPr lang="en-US" sz="1600" dirty="0">
                <a:latin typeface="Times New Roman" panose="02020603050405020304" pitchFamily="18" charset="0"/>
                <a:cs typeface="Times New Roman" panose="02020603050405020304" pitchFamily="18" charset="0"/>
              </a:rPr>
              <a:t> K S and Dheeraj </a:t>
            </a:r>
            <a:r>
              <a:rPr lang="en-US" sz="1600" dirty="0" err="1">
                <a:latin typeface="Times New Roman" panose="02020603050405020304" pitchFamily="18" charset="0"/>
                <a:cs typeface="Times New Roman" panose="02020603050405020304" pitchFamily="18" charset="0"/>
              </a:rPr>
              <a:t>Hebri</a:t>
            </a:r>
            <a:r>
              <a:rPr lang="en-US" sz="1600" dirty="0">
                <a:latin typeface="Times New Roman" panose="02020603050405020304" pitchFamily="18" charset="0"/>
                <a:cs typeface="Times New Roman" panose="02020603050405020304" pitchFamily="18" charset="0"/>
              </a:rPr>
              <a:t>, "Efficient Fish Disease Detection Using Image Processing and Machine Learning in Aquaculture," in Proc. of the International Conference on Sustainable Aquaculture Technologies, May 2025. </a:t>
            </a:r>
          </a:p>
          <a:p>
            <a:pPr marL="0" indent="0" algn="just">
              <a:buNone/>
            </a:pPr>
            <a:r>
              <a:rPr lang="en-US" sz="1600" dirty="0">
                <a:latin typeface="Times New Roman" panose="02020603050405020304" pitchFamily="18" charset="0"/>
                <a:cs typeface="Times New Roman" panose="02020603050405020304" pitchFamily="18" charset="0"/>
              </a:rPr>
              <a:t>[2] M. Y. </a:t>
            </a:r>
            <a:r>
              <a:rPr lang="en-US" sz="1600" dirty="0" err="1">
                <a:latin typeface="Times New Roman" panose="02020603050405020304" pitchFamily="18" charset="0"/>
                <a:cs typeface="Times New Roman" panose="02020603050405020304" pitchFamily="18" charset="0"/>
              </a:rPr>
              <a:t>Ouis</a:t>
            </a:r>
            <a:r>
              <a:rPr lang="en-US" sz="1600" dirty="0">
                <a:latin typeface="Times New Roman" panose="02020603050405020304" pitchFamily="18" charset="0"/>
                <a:cs typeface="Times New Roman" panose="02020603050405020304" pitchFamily="18" charset="0"/>
              </a:rPr>
              <a:t> and M. </a:t>
            </a:r>
            <a:r>
              <a:rPr lang="en-US" sz="1600" dirty="0" err="1">
                <a:latin typeface="Times New Roman" panose="02020603050405020304" pitchFamily="18" charset="0"/>
                <a:cs typeface="Times New Roman" panose="02020603050405020304" pitchFamily="18" charset="0"/>
              </a:rPr>
              <a:t>Akhloufi</a:t>
            </a:r>
            <a:r>
              <a:rPr lang="en-US" sz="1600" dirty="0">
                <a:latin typeface="Times New Roman" panose="02020603050405020304" pitchFamily="18" charset="0"/>
                <a:cs typeface="Times New Roman" panose="02020603050405020304" pitchFamily="18" charset="0"/>
              </a:rPr>
              <a:t>, “YOLO-Based Fish Detection in Underwater Environments,” in </a:t>
            </a:r>
            <a:r>
              <a:rPr lang="en-US" sz="1600" i="1" dirty="0">
                <a:latin typeface="Times New Roman" panose="02020603050405020304" pitchFamily="18" charset="0"/>
                <a:cs typeface="Times New Roman" panose="02020603050405020304" pitchFamily="18" charset="0"/>
              </a:rPr>
              <a:t>Proc. of the International Conference on Underwater Imaging and Aquatic Vision Systems, </a:t>
            </a:r>
            <a:r>
              <a:rPr lang="en-US" sz="1600" dirty="0">
                <a:latin typeface="Times New Roman" panose="02020603050405020304" pitchFamily="18" charset="0"/>
                <a:cs typeface="Times New Roman" panose="02020603050405020304" pitchFamily="18" charset="0"/>
              </a:rPr>
              <a:t>2023.</a:t>
            </a:r>
          </a:p>
          <a:p>
            <a:pPr marL="0" indent="0" algn="just">
              <a:buNone/>
            </a:pPr>
            <a:r>
              <a:rPr lang="en-US" sz="1600" dirty="0">
                <a:latin typeface="Times New Roman" panose="02020603050405020304" pitchFamily="18" charset="0"/>
                <a:cs typeface="Times New Roman" panose="02020603050405020304" pitchFamily="18" charset="0"/>
              </a:rPr>
              <a:t>[3] V. K. Yadav, S. Pal, M. Sharma, L. Paul, A. A. </a:t>
            </a:r>
            <a:r>
              <a:rPr lang="en-US" sz="1600" dirty="0" err="1">
                <a:latin typeface="Times New Roman" panose="02020603050405020304" pitchFamily="18" charset="0"/>
                <a:cs typeface="Times New Roman" panose="02020603050405020304" pitchFamily="18" charset="0"/>
              </a:rPr>
              <a:t>Sambhe</a:t>
            </a:r>
            <a:r>
              <a:rPr lang="en-US" sz="1600" dirty="0">
                <a:latin typeface="Times New Roman" panose="02020603050405020304" pitchFamily="18" charset="0"/>
                <a:cs typeface="Times New Roman" panose="02020603050405020304" pitchFamily="18" charset="0"/>
              </a:rPr>
              <a:t>, and A. D. Deo, “Fish Diseases Detection and Classification Using YOLOv8,” in </a:t>
            </a:r>
            <a:r>
              <a:rPr lang="en-US" sz="1600" i="1" dirty="0">
                <a:latin typeface="Times New Roman" panose="02020603050405020304" pitchFamily="18" charset="0"/>
                <a:cs typeface="Times New Roman" panose="02020603050405020304" pitchFamily="18" charset="0"/>
              </a:rPr>
              <a:t>Proc. of the International Conference on Intelligent Computing and Smart Agricultural Systems, </a:t>
            </a:r>
            <a:r>
              <a:rPr lang="en-US" sz="1600" dirty="0">
                <a:latin typeface="Times New Roman" panose="02020603050405020304" pitchFamily="18" charset="0"/>
                <a:cs typeface="Times New Roman" panose="02020603050405020304" pitchFamily="18" charset="0"/>
              </a:rPr>
              <a:t>2024.</a:t>
            </a:r>
          </a:p>
          <a:p>
            <a:pPr marL="0" indent="0" algn="just">
              <a:buNone/>
            </a:pPr>
            <a:r>
              <a:rPr lang="en-US" sz="1600" dirty="0">
                <a:latin typeface="Times New Roman" panose="02020603050405020304" pitchFamily="18" charset="0"/>
                <a:cs typeface="Times New Roman" panose="02020603050405020304" pitchFamily="18" charset="0"/>
              </a:rPr>
              <a:t>[4] </a:t>
            </a:r>
            <a:r>
              <a:rPr lang="en-US" sz="1600" dirty="0" err="1">
                <a:latin typeface="Times New Roman" panose="02020603050405020304" pitchFamily="18" charset="0"/>
                <a:cs typeface="Times New Roman" panose="02020603050405020304" pitchFamily="18" charset="0"/>
              </a:rPr>
              <a:t>Ashmi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Anees</a:t>
            </a:r>
            <a:r>
              <a:rPr lang="en-US" sz="1600" dirty="0">
                <a:latin typeface="Times New Roman" panose="02020603050405020304" pitchFamily="18" charset="0"/>
                <a:cs typeface="Times New Roman" panose="02020603050405020304" pitchFamily="18" charset="0"/>
              </a:rPr>
              <a:t> and Amal K Jose, "Machine Learning Based Fish Disease Detection in Aquaculture," Proceedings of the National Conference on Emerging Computing and Engineering Applications (NCECA), 2025. </a:t>
            </a:r>
          </a:p>
          <a:p>
            <a:pPr marL="0" indent="0" algn="just">
              <a:buNone/>
            </a:pPr>
            <a:r>
              <a:rPr lang="en-US" sz="1600" dirty="0">
                <a:latin typeface="Times New Roman" panose="02020603050405020304" pitchFamily="18" charset="0"/>
                <a:cs typeface="Times New Roman" panose="02020603050405020304" pitchFamily="18" charset="0"/>
              </a:rPr>
              <a:t>[5] R. B. Mahmud and M. S. </a:t>
            </a:r>
            <a:r>
              <a:rPr lang="en-US" sz="1600" dirty="0" err="1">
                <a:latin typeface="Times New Roman" panose="02020603050405020304" pitchFamily="18" charset="0"/>
                <a:cs typeface="Times New Roman" panose="02020603050405020304" pitchFamily="18" charset="0"/>
              </a:rPr>
              <a:t>Sadad</a:t>
            </a:r>
            <a:r>
              <a:rPr lang="en-US" sz="1600" dirty="0">
                <a:latin typeface="Times New Roman" panose="02020603050405020304" pitchFamily="18" charset="0"/>
                <a:cs typeface="Times New Roman" panose="02020603050405020304" pitchFamily="18" charset="0"/>
              </a:rPr>
              <a:t>, " An in-depth automated approach for fish disease recognition," 2023 International Journal of Computer Applications, 2023. </a:t>
            </a:r>
          </a:p>
          <a:p>
            <a:pPr marL="0" indent="0" algn="just">
              <a:buNone/>
            </a:pPr>
            <a:r>
              <a:rPr lang="en-US" sz="1600" dirty="0">
                <a:latin typeface="Times New Roman" panose="02020603050405020304" pitchFamily="18" charset="0"/>
                <a:cs typeface="Times New Roman" panose="02020603050405020304" pitchFamily="18" charset="0"/>
              </a:rPr>
              <a:t>[6] Y. L. Khaleel and M. A. Habeeb, "Accurate Fish Disease Classification," Journal of Applied Computer Science, 2024. </a:t>
            </a:r>
          </a:p>
          <a:p>
            <a:pPr marL="0" indent="0" algn="just">
              <a:buNone/>
            </a:pPr>
            <a:r>
              <a:rPr lang="en-US" sz="1600" dirty="0">
                <a:latin typeface="Times New Roman" panose="02020603050405020304" pitchFamily="18" charset="0"/>
                <a:cs typeface="Times New Roman" panose="02020603050405020304" pitchFamily="18" charset="0"/>
              </a:rPr>
              <a:t>[7] J. K. Lee, H. S. Kim, and S. W. Park, "Deep Learning Approaches for Fish Disease Recognition in Aquaculture," IEEE Access, vol. 12, pp. 123456-123465, 2024. </a:t>
            </a:r>
          </a:p>
          <a:p>
            <a:pPr marL="0" indent="0" algn="just">
              <a:buNone/>
            </a:pPr>
            <a:r>
              <a:rPr lang="en-US" sz="1600" dirty="0">
                <a:latin typeface="Times New Roman" panose="02020603050405020304" pitchFamily="18" charset="0"/>
                <a:cs typeface="Times New Roman" panose="02020603050405020304" pitchFamily="18" charset="0"/>
              </a:rPr>
              <a:t>[8] M. T. Islam and N. Ahmed, "Automated Detection of Fish Diseases Using Convolutional Neural Networks," Journal of Aquatic Informatics, vol. 9, no. 2, pp. 75-85, 2024. </a:t>
            </a:r>
          </a:p>
          <a:p>
            <a:pPr marL="0" indent="0" algn="just">
              <a:buNone/>
            </a:pPr>
            <a:r>
              <a:rPr lang="en-US" sz="1600" dirty="0">
                <a:latin typeface="Times New Roman" panose="02020603050405020304" pitchFamily="18" charset="0"/>
                <a:cs typeface="Times New Roman" panose="02020603050405020304" pitchFamily="18" charset="0"/>
              </a:rPr>
              <a:t>[9] L. Zhang, X. Wang, and J. Chen, "A Novel Hybrid Model for Fish Disease Diagnosis Based on Image Processing," International Journal of Agricultural and Biological Engineering, vol. 17, no. 4, pp. 210-218, 2024.  </a:t>
            </a:r>
          </a:p>
          <a:p>
            <a:pPr marL="0" indent="0" algn="just">
              <a:buNone/>
            </a:pPr>
            <a:r>
              <a:rPr lang="en-US" sz="1600" dirty="0">
                <a:latin typeface="Times New Roman" panose="02020603050405020304" pitchFamily="18" charset="0"/>
                <a:cs typeface="Times New Roman" panose="02020603050405020304" pitchFamily="18" charset="0"/>
              </a:rPr>
              <a:t>[10] R. Gupta and P. Sharma, "Real-Time Fish Disease Identification Using Mobile Vision System," Proceedings of the International Symposium on Computer Vision and Image Processing, 2023. </a:t>
            </a:r>
          </a:p>
          <a:p>
            <a:pPr marL="0" indent="0" algn="just">
              <a:buNone/>
            </a:pPr>
            <a:endParaRPr lang="en-US" sz="1200" dirty="0">
              <a:latin typeface="Times New Roman" panose="02020603050405020304" pitchFamily="18" charset="0"/>
              <a:cs typeface="Times New Roman" panose="02020603050405020304" pitchFamily="18" charset="0"/>
            </a:endParaRPr>
          </a:p>
          <a:p>
            <a:pPr marL="0" indent="0" algn="just">
              <a:buNone/>
            </a:pPr>
            <a:endParaRPr lang="en-US" sz="1100" dirty="0">
              <a:latin typeface="Times New Roman" panose="02020603050405020304" pitchFamily="18" charset="0"/>
              <a:cs typeface="Times New Roman" pitchFamily="18" charset="0"/>
            </a:endParaRPr>
          </a:p>
        </p:txBody>
      </p:sp>
    </p:spTree>
    <p:extLst>
      <p:ext uri="{BB962C8B-B14F-4D97-AF65-F5344CB8AC3E}">
        <p14:creationId xmlns:p14="http://schemas.microsoft.com/office/powerpoint/2010/main" val="19054695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p:txBody>
          <a:bodyPr>
            <a:normAutofit/>
          </a:bodyPr>
          <a:lstStyle/>
          <a:p>
            <a:pPr marL="0" indent="0" algn="ctr">
              <a:buNone/>
            </a:pPr>
            <a:endParaRPr lang="en-US" sz="6000" b="1" dirty="0">
              <a:solidFill>
                <a:srgbClr val="7030A0"/>
              </a:solidFill>
              <a:latin typeface="Times New Roman" pitchFamily="18" charset="0"/>
              <a:cs typeface="Times New Roman" pitchFamily="18" charset="0"/>
            </a:endParaRPr>
          </a:p>
          <a:p>
            <a:pPr marL="0" indent="0" algn="ctr">
              <a:buNone/>
            </a:pPr>
            <a:r>
              <a:rPr lang="en-US" sz="6000" b="1" dirty="0">
                <a:solidFill>
                  <a:srgbClr val="7030A0"/>
                </a:solidFill>
                <a:latin typeface="Times New Roman" pitchFamily="18" charset="0"/>
                <a:cs typeface="Times New Roman" pitchFamily="18" charset="0"/>
              </a:rPr>
              <a:t>THANK YOU</a:t>
            </a:r>
          </a:p>
          <a:p>
            <a:pPr marL="0" indent="0" algn="r">
              <a:buNone/>
            </a:pPr>
            <a:endParaRPr lang="en-US" sz="3000" dirty="0">
              <a:solidFill>
                <a:schemeClr val="tx1"/>
              </a:solidFill>
              <a:latin typeface="Times New Roman" pitchFamily="18" charset="0"/>
              <a:cs typeface="Times New Roman" pitchFamily="18" charset="0"/>
            </a:endParaRPr>
          </a:p>
        </p:txBody>
      </p:sp>
      <p:sp>
        <p:nvSpPr>
          <p:cNvPr id="4" name="Slide Number Placeholder 3"/>
          <p:cNvSpPr>
            <a:spLocks noGrp="1"/>
          </p:cNvSpPr>
          <p:nvPr>
            <p:ph type="sldNum" sz="quarter" idx="16"/>
          </p:nvPr>
        </p:nvSpPr>
        <p:spPr>
          <a:xfrm>
            <a:off x="9350248" y="5959475"/>
            <a:ext cx="2844800" cy="365125"/>
          </a:xfrm>
        </p:spPr>
        <p:txBody>
          <a:bodyPr/>
          <a:lstStyle/>
          <a:p>
            <a:pPr>
              <a:defRPr/>
            </a:pPr>
            <a:fld id="{4CD333A3-7515-47B8-9EDC-EE0892D9C861}" type="slidenum">
              <a:rPr lang="en-US" smtClean="0"/>
              <a:pPr>
                <a:defRPr/>
              </a:pPr>
              <a:t>16</a:t>
            </a:fld>
            <a:endParaRPr lang="en-US" dirty="0"/>
          </a:p>
        </p:txBody>
      </p:sp>
      <p:sp>
        <p:nvSpPr>
          <p:cNvPr id="5" name="TextBox 4">
            <a:extLst>
              <a:ext uri="{FF2B5EF4-FFF2-40B4-BE49-F238E27FC236}">
                <a16:creationId xmlns:a16="http://schemas.microsoft.com/office/drawing/2014/main" id="{2EBB629C-0461-0D8C-DA5C-C136AD5443E5}"/>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spTree>
    <p:extLst>
      <p:ext uri="{BB962C8B-B14F-4D97-AF65-F5344CB8AC3E}">
        <p14:creationId xmlns:p14="http://schemas.microsoft.com/office/powerpoint/2010/main" val="2459516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868362"/>
          </a:xfrm>
        </p:spPr>
        <p:txBody>
          <a:bodyPr/>
          <a:lstStyle/>
          <a:p>
            <a:r>
              <a:rPr lang="en-US" dirty="0">
                <a:solidFill>
                  <a:srgbClr val="7030A0"/>
                </a:solidFill>
                <a:latin typeface="Times New Roman" pitchFamily="18" charset="0"/>
                <a:cs typeface="Times New Roman" pitchFamily="18" charset="0"/>
              </a:rPr>
              <a:t>Outline</a:t>
            </a:r>
            <a:endParaRPr lang="en-US" dirty="0">
              <a:solidFill>
                <a:srgbClr val="7030A0"/>
              </a:solidFill>
            </a:endParaRPr>
          </a:p>
        </p:txBody>
      </p:sp>
      <p:sp>
        <p:nvSpPr>
          <p:cNvPr id="3" name="Content Placeholder 2"/>
          <p:cNvSpPr>
            <a:spLocks noGrp="1"/>
          </p:cNvSpPr>
          <p:nvPr>
            <p:ph sz="quarter" idx="13"/>
          </p:nvPr>
        </p:nvSpPr>
        <p:spPr/>
        <p:txBody>
          <a:bodyPr>
            <a:normAutofit fontScale="92500" lnSpcReduction="10000"/>
          </a:bodyPr>
          <a:lstStyle/>
          <a:p>
            <a:pPr>
              <a:buFont typeface="Wingdings"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Introduction</a:t>
            </a:r>
          </a:p>
          <a:p>
            <a:pPr>
              <a:buFont typeface="Wingdings"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Objective</a:t>
            </a:r>
          </a:p>
          <a:p>
            <a:pPr>
              <a:buFont typeface="Wingdings"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Background Study</a:t>
            </a:r>
          </a:p>
          <a:p>
            <a:pPr>
              <a:buFont typeface="Wingdings"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Gap Analysis</a:t>
            </a:r>
          </a:p>
          <a:p>
            <a:pPr>
              <a:buFont typeface="Wingdings"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Methodology</a:t>
            </a:r>
          </a:p>
          <a:p>
            <a:pPr>
              <a:buFont typeface="Wingdings"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Results &amp; Analysis</a:t>
            </a:r>
          </a:p>
          <a:p>
            <a:pPr>
              <a:buFont typeface="Wingdings"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Novelty of the Work</a:t>
            </a:r>
          </a:p>
          <a:p>
            <a:pPr>
              <a:buFont typeface="Wingdings"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Sample Dataset &amp; Expected Output</a:t>
            </a:r>
          </a:p>
          <a:p>
            <a:pPr>
              <a:buFont typeface="Wingdings"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Web Interface </a:t>
            </a:r>
          </a:p>
          <a:p>
            <a:pPr>
              <a:buFont typeface="Wingdings"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Conclusion</a:t>
            </a:r>
          </a:p>
          <a:p>
            <a:pPr>
              <a:buFont typeface="Wingdings"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References</a:t>
            </a:r>
          </a:p>
          <a:p>
            <a:pPr>
              <a:buNone/>
            </a:pPr>
            <a:endParaRPr lang="en-US" dirty="0"/>
          </a:p>
        </p:txBody>
      </p:sp>
      <p:sp>
        <p:nvSpPr>
          <p:cNvPr id="4" name="Slide Number Placeholder 3"/>
          <p:cNvSpPr>
            <a:spLocks noGrp="1"/>
          </p:cNvSpPr>
          <p:nvPr>
            <p:ph type="sldNum" sz="quarter" idx="16"/>
          </p:nvPr>
        </p:nvSpPr>
        <p:spPr>
          <a:xfrm>
            <a:off x="9296400" y="5989637"/>
            <a:ext cx="2844800" cy="365125"/>
          </a:xfrm>
        </p:spPr>
        <p:txBody>
          <a:bodyPr/>
          <a:lstStyle/>
          <a:p>
            <a:pPr>
              <a:defRPr/>
            </a:pPr>
            <a:fld id="{4CD333A3-7515-47B8-9EDC-EE0892D9C861}" type="slidenum">
              <a:rPr lang="en-US" smtClean="0"/>
              <a:pPr>
                <a:defRPr/>
              </a:pPr>
              <a:t>2</a:t>
            </a:fld>
            <a:endParaRPr lang="en-US"/>
          </a:p>
        </p:txBody>
      </p:sp>
      <p:sp>
        <p:nvSpPr>
          <p:cNvPr id="5" name="TextBox 4">
            <a:extLst>
              <a:ext uri="{FF2B5EF4-FFF2-40B4-BE49-F238E27FC236}">
                <a16:creationId xmlns:a16="http://schemas.microsoft.com/office/drawing/2014/main" id="{1174EFF0-3D03-C0F9-F0D4-A9D3482709F0}"/>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868362"/>
          </a:xfrm>
        </p:spPr>
        <p:txBody>
          <a:bodyPr/>
          <a:lstStyle/>
          <a:p>
            <a:r>
              <a:rPr lang="en-US" dirty="0">
                <a:solidFill>
                  <a:srgbClr val="7030A0"/>
                </a:solidFill>
                <a:latin typeface="Times New Roman" pitchFamily="18" charset="0"/>
                <a:cs typeface="Times New Roman" pitchFamily="18" charset="0"/>
              </a:rPr>
              <a:t>Introduction</a:t>
            </a:r>
            <a:endParaRPr lang="en-US" dirty="0">
              <a:solidFill>
                <a:srgbClr val="7030A0"/>
              </a:solidFill>
            </a:endParaRPr>
          </a:p>
        </p:txBody>
      </p:sp>
      <p:sp>
        <p:nvSpPr>
          <p:cNvPr id="4" name="Slide Number Placeholder 3"/>
          <p:cNvSpPr>
            <a:spLocks noGrp="1"/>
          </p:cNvSpPr>
          <p:nvPr>
            <p:ph type="sldNum" sz="quarter" idx="16"/>
          </p:nvPr>
        </p:nvSpPr>
        <p:spPr>
          <a:xfrm>
            <a:off x="9347200" y="6019800"/>
            <a:ext cx="2844800" cy="365125"/>
          </a:xfrm>
        </p:spPr>
        <p:txBody>
          <a:bodyPr/>
          <a:lstStyle/>
          <a:p>
            <a:pPr>
              <a:defRPr/>
            </a:pPr>
            <a:fld id="{4CD333A3-7515-47B8-9EDC-EE0892D9C861}" type="slidenum">
              <a:rPr lang="en-US" smtClean="0"/>
              <a:pPr>
                <a:defRPr/>
              </a:pPr>
              <a:t>3</a:t>
            </a:fld>
            <a:endParaRPr lang="en-US" dirty="0"/>
          </a:p>
        </p:txBody>
      </p:sp>
      <p:sp>
        <p:nvSpPr>
          <p:cNvPr id="5" name="TextBox 4">
            <a:extLst>
              <a:ext uri="{FF2B5EF4-FFF2-40B4-BE49-F238E27FC236}">
                <a16:creationId xmlns:a16="http://schemas.microsoft.com/office/drawing/2014/main" id="{301160C4-4E81-64AE-82AE-E159832FFEF8}"/>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sp>
        <p:nvSpPr>
          <p:cNvPr id="3" name="TextBox 2">
            <a:extLst>
              <a:ext uri="{FF2B5EF4-FFF2-40B4-BE49-F238E27FC236}">
                <a16:creationId xmlns:a16="http://schemas.microsoft.com/office/drawing/2014/main" id="{38A3836E-8F2C-972B-F1A3-5B538D693CF3}"/>
              </a:ext>
            </a:extLst>
          </p:cNvPr>
          <p:cNvSpPr txBox="1"/>
          <p:nvPr/>
        </p:nvSpPr>
        <p:spPr>
          <a:xfrm>
            <a:off x="5204011" y="2528047"/>
            <a:ext cx="1828800" cy="1828800"/>
          </a:xfrm>
          <a:prstGeom prst="rect">
            <a:avLst/>
          </a:prstGeom>
          <a:noFill/>
        </p:spPr>
        <p:txBody>
          <a:bodyPr wrap="square" rtlCol="0">
            <a:spAutoFit/>
          </a:bodyPr>
          <a:lstStyle/>
          <a:p>
            <a:pPr algn="l"/>
            <a:endParaRPr lang="en-US" dirty="0"/>
          </a:p>
        </p:txBody>
      </p:sp>
      <p:pic>
        <p:nvPicPr>
          <p:cNvPr id="6" name="Picture 5">
            <a:extLst>
              <a:ext uri="{FF2B5EF4-FFF2-40B4-BE49-F238E27FC236}">
                <a16:creationId xmlns:a16="http://schemas.microsoft.com/office/drawing/2014/main" id="{AA6AB53A-5C15-4493-BDAF-2F209D0C848F}"/>
              </a:ext>
            </a:extLst>
          </p:cNvPr>
          <p:cNvPicPr/>
          <p:nvPr/>
        </p:nvPicPr>
        <p:blipFill>
          <a:blip r:embed="rId2"/>
          <a:stretch>
            <a:fillRect/>
          </a:stretch>
        </p:blipFill>
        <p:spPr>
          <a:xfrm>
            <a:off x="7993616" y="1600200"/>
            <a:ext cx="3596640" cy="3869055"/>
          </a:xfrm>
          <a:prstGeom prst="rect">
            <a:avLst/>
          </a:prstGeom>
        </p:spPr>
      </p:pic>
      <p:sp>
        <p:nvSpPr>
          <p:cNvPr id="7" name="Rectangle 6">
            <a:extLst>
              <a:ext uri="{FF2B5EF4-FFF2-40B4-BE49-F238E27FC236}">
                <a16:creationId xmlns:a16="http://schemas.microsoft.com/office/drawing/2014/main" id="{51DE2A20-6774-462E-9CCC-07E0F5726A46}"/>
              </a:ext>
            </a:extLst>
          </p:cNvPr>
          <p:cNvSpPr/>
          <p:nvPr/>
        </p:nvSpPr>
        <p:spPr>
          <a:xfrm>
            <a:off x="765727" y="1532021"/>
            <a:ext cx="6865315" cy="4401205"/>
          </a:xfrm>
          <a:prstGeom prst="rect">
            <a:avLst/>
          </a:prstGeom>
        </p:spPr>
        <p:txBody>
          <a:bodyPr wrap="square">
            <a:spAutoFit/>
          </a:bodyPr>
          <a:lstStyle/>
          <a:p>
            <a:pPr marL="0" indent="0" algn="just">
              <a:buNone/>
            </a:pPr>
            <a:r>
              <a:rPr lang="en-US" sz="2800" dirty="0">
                <a:latin typeface="Times New Roman" panose="02020603050405020304" pitchFamily="18" charset="0"/>
                <a:cs typeface="Times New Roman" panose="02020603050405020304" pitchFamily="18" charset="0"/>
              </a:rPr>
              <a:t>Aquaculture is crucial for countries like Bangladesh, but fish diseases threaten its sustainability. Traditional detection is slow, costly, and often inaccurate. Our project, “YOLO-Based Fish Disease Detection: A Smart Lifeline for Aquaculture Farmers. ” offers a fast, AI-powered solution using image classification to detect seven fish conditions in real time. </a:t>
            </a:r>
            <a:endParaRPr lang="en-US" sz="2400" dirty="0">
              <a:latin typeface="Times New Roman" panose="02020603050405020304" pitchFamily="18" charset="0"/>
              <a:cs typeface="Times New Roman" panose="02020603050405020304" pitchFamily="18" charset="0"/>
            </a:endParaRPr>
          </a:p>
          <a:p>
            <a:pPr marL="0" indent="0" algn="r">
              <a:buNone/>
            </a:pPr>
            <a:endParaRPr lang="en-US" sz="2800" dirty="0">
              <a:latin typeface="Times New Roman" pitchFamily="18" charset="0"/>
              <a:cs typeface="Times New Roman" pitchFamily="18" charset="0"/>
            </a:endParaRPr>
          </a:p>
        </p:txBody>
      </p:sp>
    </p:spTree>
    <p:extLst>
      <p:ext uri="{BB962C8B-B14F-4D97-AF65-F5344CB8AC3E}">
        <p14:creationId xmlns:p14="http://schemas.microsoft.com/office/powerpoint/2010/main" val="12956051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6"/>
          </p:nvPr>
        </p:nvSpPr>
        <p:spPr>
          <a:xfrm>
            <a:off x="9350248" y="5989637"/>
            <a:ext cx="2844800" cy="365125"/>
          </a:xfrm>
        </p:spPr>
        <p:txBody>
          <a:bodyPr/>
          <a:lstStyle/>
          <a:p>
            <a:pPr>
              <a:defRPr/>
            </a:pPr>
            <a:fld id="{4CD333A3-7515-47B8-9EDC-EE0892D9C861}" type="slidenum">
              <a:rPr lang="en-US" smtClean="0"/>
              <a:pPr>
                <a:defRPr/>
              </a:pPr>
              <a:t>4</a:t>
            </a:fld>
            <a:endParaRPr lang="en-US" dirty="0"/>
          </a:p>
        </p:txBody>
      </p:sp>
      <p:sp>
        <p:nvSpPr>
          <p:cNvPr id="5" name="TextBox 4">
            <a:extLst>
              <a:ext uri="{FF2B5EF4-FFF2-40B4-BE49-F238E27FC236}">
                <a16:creationId xmlns:a16="http://schemas.microsoft.com/office/drawing/2014/main" id="{C7B064D8-8C59-7D9E-B404-8CE93061EC37}"/>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sp>
        <p:nvSpPr>
          <p:cNvPr id="8" name="Title 1">
            <a:extLst>
              <a:ext uri="{FF2B5EF4-FFF2-40B4-BE49-F238E27FC236}">
                <a16:creationId xmlns:a16="http://schemas.microsoft.com/office/drawing/2014/main" id="{1FDBE17F-4DF6-4F46-B5E4-F3343DFB25C2}"/>
              </a:ext>
            </a:extLst>
          </p:cNvPr>
          <p:cNvSpPr txBox="1">
            <a:spLocks/>
          </p:cNvSpPr>
          <p:nvPr/>
        </p:nvSpPr>
        <p:spPr>
          <a:xfrm>
            <a:off x="1981200" y="274638"/>
            <a:ext cx="8229600" cy="86836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b="1" kern="1200">
                <a:solidFill>
                  <a:schemeClr val="accent1">
                    <a:lumMod val="75000"/>
                  </a:schemeClr>
                </a:solidFill>
                <a:latin typeface="+mj-lt"/>
                <a:ea typeface="+mj-ea"/>
                <a:cs typeface="+mj-cs"/>
              </a:defRPr>
            </a:lvl1pPr>
          </a:lstStyle>
          <a:p>
            <a:pPr fontAlgn="auto">
              <a:spcAft>
                <a:spcPts val="0"/>
              </a:spcAft>
            </a:pPr>
            <a:r>
              <a:rPr lang="en-US" dirty="0">
                <a:solidFill>
                  <a:srgbClr val="7030A0"/>
                </a:solidFill>
                <a:latin typeface="Times New Roman" pitchFamily="18" charset="0"/>
                <a:cs typeface="Times New Roman" pitchFamily="18" charset="0"/>
              </a:rPr>
              <a:t>Objective</a:t>
            </a:r>
            <a:endParaRPr lang="en-US" dirty="0">
              <a:solidFill>
                <a:srgbClr val="7030A0"/>
              </a:solidFill>
            </a:endParaRPr>
          </a:p>
        </p:txBody>
      </p:sp>
      <p:sp>
        <p:nvSpPr>
          <p:cNvPr id="9" name="Slide Number Placeholder 3">
            <a:extLst>
              <a:ext uri="{FF2B5EF4-FFF2-40B4-BE49-F238E27FC236}">
                <a16:creationId xmlns:a16="http://schemas.microsoft.com/office/drawing/2014/main" id="{92763F70-8672-4F8D-91EB-8FE77B8AF365}"/>
              </a:ext>
            </a:extLst>
          </p:cNvPr>
          <p:cNvSpPr txBox="1">
            <a:spLocks/>
          </p:cNvSpPr>
          <p:nvPr/>
        </p:nvSpPr>
        <p:spPr>
          <a:xfrm>
            <a:off x="8737600" y="6356351"/>
            <a:ext cx="2844800" cy="365125"/>
          </a:xfrm>
          <a:prstGeom prst="rect">
            <a:avLst/>
          </a:prstGeom>
        </p:spPr>
        <p:txBody>
          <a:bodyPr vert="horz" lIns="91440" tIns="45720" rIns="91440" bIns="45720" rtlCol="0" anchor="ctr"/>
          <a:lstStyle>
            <a:defPPr>
              <a:defRPr lang="en-US"/>
            </a:defPPr>
            <a:lvl1pPr algn="r" rtl="0" fontAlgn="base">
              <a:spcBef>
                <a:spcPct val="0"/>
              </a:spcBef>
              <a:spcAft>
                <a:spcPct val="0"/>
              </a:spcAft>
              <a:defRPr sz="1200" kern="1200">
                <a:solidFill>
                  <a:schemeClr val="tx1">
                    <a:tint val="75000"/>
                  </a:schemeClr>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a:defRPr/>
            </a:pPr>
            <a:fld id="{4CD333A3-7515-47B8-9EDC-EE0892D9C861}" type="slidenum">
              <a:rPr lang="en-US" smtClean="0"/>
              <a:pPr>
                <a:defRPr/>
              </a:pPr>
              <a:t>4</a:t>
            </a:fld>
            <a:endParaRPr lang="en-US" dirty="0"/>
          </a:p>
        </p:txBody>
      </p:sp>
      <p:pic>
        <p:nvPicPr>
          <p:cNvPr id="10" name="Picture 10" descr="Fish disease research icon showing fish ...">
            <a:extLst>
              <a:ext uri="{FF2B5EF4-FFF2-40B4-BE49-F238E27FC236}">
                <a16:creationId xmlns:a16="http://schemas.microsoft.com/office/drawing/2014/main" id="{45F785C7-BF43-4B95-A0BE-5ACC82247B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5666" y="2048619"/>
            <a:ext cx="1709384" cy="170938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2" descr="Fish Protection Illustration ...">
            <a:extLst>
              <a:ext uri="{FF2B5EF4-FFF2-40B4-BE49-F238E27FC236}">
                <a16:creationId xmlns:a16="http://schemas.microsoft.com/office/drawing/2014/main" id="{3AC8DFE7-83D5-44F1-9070-A367BF36C7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9169" y="2116680"/>
            <a:ext cx="1563748" cy="151338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Fish Farming Png,Farmer Png ...">
            <a:extLst>
              <a:ext uri="{FF2B5EF4-FFF2-40B4-BE49-F238E27FC236}">
                <a16:creationId xmlns:a16="http://schemas.microsoft.com/office/drawing/2014/main" id="{97893A7E-F935-4C83-939E-232742B03F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9085" y="2146619"/>
            <a:ext cx="1563748" cy="151338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8" descr="Real time - Free marketing icons">
            <a:extLst>
              <a:ext uri="{FF2B5EF4-FFF2-40B4-BE49-F238E27FC236}">
                <a16:creationId xmlns:a16="http://schemas.microsoft.com/office/drawing/2014/main" id="{669E953C-1032-44EE-8254-50E69E015F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66665" y="2048619"/>
            <a:ext cx="1563748" cy="1513383"/>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38101ADC-B9BE-42E3-BE1C-40F782CB2CF3}"/>
              </a:ext>
            </a:extLst>
          </p:cNvPr>
          <p:cNvSpPr/>
          <p:nvPr/>
        </p:nvSpPr>
        <p:spPr>
          <a:xfrm>
            <a:off x="1458735" y="3768889"/>
            <a:ext cx="1792477" cy="815608"/>
          </a:xfrm>
          <a:prstGeom prst="rect">
            <a:avLst/>
          </a:prstGeom>
        </p:spPr>
        <p:txBody>
          <a:bodyPr wrap="none">
            <a:spAutoFit/>
          </a:bodyPr>
          <a:lstStyle/>
          <a:p>
            <a:pPr lvl="0" algn="ctr" defTabSz="622300">
              <a:spcAft>
                <a:spcPct val="35000"/>
              </a:spcAft>
              <a:defRPr cap="all"/>
            </a:pPr>
            <a:r>
              <a:rPr lang="en-US" sz="2000" dirty="0">
                <a:latin typeface="Times New Roman" panose="02020603050405020304" pitchFamily="18" charset="0"/>
                <a:cs typeface="Times New Roman" panose="02020603050405020304" pitchFamily="18" charset="0"/>
              </a:rPr>
              <a:t>Disease</a:t>
            </a:r>
          </a:p>
          <a:p>
            <a:pPr lvl="0" algn="ctr" defTabSz="622300">
              <a:spcAft>
                <a:spcPct val="35000"/>
              </a:spcAft>
              <a:defRPr cap="all"/>
            </a:pPr>
            <a:r>
              <a:rPr lang="en-US" sz="2000" dirty="0">
                <a:latin typeface="Times New Roman" panose="02020603050405020304" pitchFamily="18" charset="0"/>
                <a:cs typeface="Times New Roman" panose="02020603050405020304" pitchFamily="18" charset="0"/>
              </a:rPr>
              <a:t> outbreaks</a:t>
            </a:r>
          </a:p>
        </p:txBody>
      </p:sp>
      <p:sp>
        <p:nvSpPr>
          <p:cNvPr id="15" name="Rectangle 14">
            <a:extLst>
              <a:ext uri="{FF2B5EF4-FFF2-40B4-BE49-F238E27FC236}">
                <a16:creationId xmlns:a16="http://schemas.microsoft.com/office/drawing/2014/main" id="{BC931AD8-BE4E-4644-BB16-29CD3B015AC1}"/>
              </a:ext>
            </a:extLst>
          </p:cNvPr>
          <p:cNvSpPr/>
          <p:nvPr/>
        </p:nvSpPr>
        <p:spPr>
          <a:xfrm>
            <a:off x="3929600" y="3768889"/>
            <a:ext cx="1711494" cy="815608"/>
          </a:xfrm>
          <a:prstGeom prst="rect">
            <a:avLst/>
          </a:prstGeom>
        </p:spPr>
        <p:txBody>
          <a:bodyPr wrap="none">
            <a:spAutoFit/>
          </a:bodyPr>
          <a:lstStyle/>
          <a:p>
            <a:pPr lvl="0" algn="ctr" defTabSz="622300">
              <a:spcAft>
                <a:spcPct val="35000"/>
              </a:spcAft>
              <a:defRPr cap="all"/>
            </a:pPr>
            <a:r>
              <a:rPr lang="en-US" sz="2000" dirty="0">
                <a:latin typeface="Times New Roman" panose="02020603050405020304" pitchFamily="18" charset="0"/>
                <a:cs typeface="Times New Roman" panose="02020603050405020304" pitchFamily="18" charset="0"/>
              </a:rPr>
              <a:t>Manual</a:t>
            </a:r>
          </a:p>
          <a:p>
            <a:pPr lvl="0" algn="ctr" defTabSz="622300">
              <a:spcAft>
                <a:spcPct val="35000"/>
              </a:spcAft>
              <a:defRPr cap="all"/>
            </a:pPr>
            <a:r>
              <a:rPr lang="en-US" sz="2000" dirty="0">
                <a:latin typeface="Times New Roman" panose="02020603050405020304" pitchFamily="18" charset="0"/>
                <a:cs typeface="Times New Roman" panose="02020603050405020304" pitchFamily="18" charset="0"/>
              </a:rPr>
              <a:t> Limitation</a:t>
            </a:r>
          </a:p>
        </p:txBody>
      </p:sp>
      <p:sp>
        <p:nvSpPr>
          <p:cNvPr id="16" name="Rectangle 15">
            <a:extLst>
              <a:ext uri="{FF2B5EF4-FFF2-40B4-BE49-F238E27FC236}">
                <a16:creationId xmlns:a16="http://schemas.microsoft.com/office/drawing/2014/main" id="{94772763-98B6-4C03-AD28-5E724B0B8921}"/>
              </a:ext>
            </a:extLst>
          </p:cNvPr>
          <p:cNvSpPr/>
          <p:nvPr/>
        </p:nvSpPr>
        <p:spPr>
          <a:xfrm>
            <a:off x="6623065" y="3768889"/>
            <a:ext cx="1297792" cy="815608"/>
          </a:xfrm>
          <a:prstGeom prst="rect">
            <a:avLst/>
          </a:prstGeom>
        </p:spPr>
        <p:txBody>
          <a:bodyPr wrap="none">
            <a:spAutoFit/>
          </a:bodyPr>
          <a:lstStyle/>
          <a:p>
            <a:pPr lvl="0" algn="ctr" defTabSz="622300">
              <a:spcAft>
                <a:spcPct val="35000"/>
              </a:spcAft>
              <a:defRPr cap="all"/>
            </a:pPr>
            <a:r>
              <a:rPr lang="en-US" sz="2000" dirty="0">
                <a:latin typeface="Times New Roman" panose="02020603050405020304" pitchFamily="18" charset="0"/>
                <a:cs typeface="Times New Roman" panose="02020603050405020304" pitchFamily="18" charset="0"/>
              </a:rPr>
              <a:t>Farmer </a:t>
            </a:r>
          </a:p>
          <a:p>
            <a:pPr lvl="0" algn="ctr" defTabSz="622300">
              <a:spcAft>
                <a:spcPct val="35000"/>
              </a:spcAft>
              <a:defRPr cap="all"/>
            </a:pPr>
            <a:r>
              <a:rPr lang="en-US" sz="2000" dirty="0">
                <a:latin typeface="Times New Roman" panose="02020603050405020304" pitchFamily="18" charset="0"/>
                <a:cs typeface="Times New Roman" panose="02020603050405020304" pitchFamily="18" charset="0"/>
              </a:rPr>
              <a:t>support</a:t>
            </a:r>
          </a:p>
        </p:txBody>
      </p:sp>
      <p:sp>
        <p:nvSpPr>
          <p:cNvPr id="17" name="Rectangle 16">
            <a:extLst>
              <a:ext uri="{FF2B5EF4-FFF2-40B4-BE49-F238E27FC236}">
                <a16:creationId xmlns:a16="http://schemas.microsoft.com/office/drawing/2014/main" id="{B0E97764-7A7C-4795-B6D0-76F6CD7F059A}"/>
              </a:ext>
            </a:extLst>
          </p:cNvPr>
          <p:cNvSpPr/>
          <p:nvPr/>
        </p:nvSpPr>
        <p:spPr>
          <a:xfrm>
            <a:off x="8902793" y="3787381"/>
            <a:ext cx="1691489" cy="815608"/>
          </a:xfrm>
          <a:prstGeom prst="rect">
            <a:avLst/>
          </a:prstGeom>
        </p:spPr>
        <p:txBody>
          <a:bodyPr wrap="none">
            <a:spAutoFit/>
          </a:bodyPr>
          <a:lstStyle/>
          <a:p>
            <a:pPr lvl="0" algn="ctr" defTabSz="622300">
              <a:spcAft>
                <a:spcPct val="35000"/>
              </a:spcAft>
              <a:defRPr cap="all"/>
            </a:pPr>
            <a:r>
              <a:rPr lang="en-US" sz="2000" dirty="0">
                <a:latin typeface="Times New Roman" panose="02020603050405020304" pitchFamily="18" charset="0"/>
                <a:cs typeface="Times New Roman" panose="02020603050405020304" pitchFamily="18" charset="0"/>
              </a:rPr>
              <a:t>Real-time</a:t>
            </a:r>
          </a:p>
          <a:p>
            <a:pPr lvl="0" algn="ctr" defTabSz="622300">
              <a:spcAft>
                <a:spcPct val="35000"/>
              </a:spcAft>
              <a:defRPr cap="all"/>
            </a:pPr>
            <a:r>
              <a:rPr lang="en-US" sz="2000" dirty="0">
                <a:latin typeface="Times New Roman" panose="02020603050405020304" pitchFamily="18" charset="0"/>
                <a:cs typeface="Times New Roman" panose="02020603050405020304" pitchFamily="18" charset="0"/>
              </a:rPr>
              <a:t> detection</a:t>
            </a:r>
          </a:p>
        </p:txBody>
      </p:sp>
    </p:spTree>
    <p:extLst>
      <p:ext uri="{BB962C8B-B14F-4D97-AF65-F5344CB8AC3E}">
        <p14:creationId xmlns:p14="http://schemas.microsoft.com/office/powerpoint/2010/main" val="8256648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868362"/>
          </a:xfrm>
        </p:spPr>
        <p:txBody>
          <a:bodyPr/>
          <a:lstStyle/>
          <a:p>
            <a:r>
              <a:rPr lang="en-US" dirty="0">
                <a:solidFill>
                  <a:srgbClr val="7030A0"/>
                </a:solidFill>
                <a:latin typeface="Times New Roman" pitchFamily="18" charset="0"/>
                <a:cs typeface="Times New Roman" pitchFamily="18" charset="0"/>
              </a:rPr>
              <a:t>Background Study</a:t>
            </a:r>
            <a:endParaRPr lang="en-US" dirty="0">
              <a:solidFill>
                <a:srgbClr val="7030A0"/>
              </a:solidFill>
            </a:endParaRPr>
          </a:p>
        </p:txBody>
      </p:sp>
      <p:sp>
        <p:nvSpPr>
          <p:cNvPr id="4" name="Slide Number Placeholder 3"/>
          <p:cNvSpPr>
            <a:spLocks noGrp="1"/>
          </p:cNvSpPr>
          <p:nvPr>
            <p:ph type="sldNum" sz="quarter" idx="16"/>
          </p:nvPr>
        </p:nvSpPr>
        <p:spPr>
          <a:xfrm>
            <a:off x="9319768" y="5975351"/>
            <a:ext cx="2844800" cy="365125"/>
          </a:xfrm>
        </p:spPr>
        <p:txBody>
          <a:bodyPr/>
          <a:lstStyle/>
          <a:p>
            <a:pPr>
              <a:defRPr/>
            </a:pPr>
            <a:fld id="{4CD333A3-7515-47B8-9EDC-EE0892D9C861}" type="slidenum">
              <a:rPr lang="en-US" smtClean="0"/>
              <a:pPr>
                <a:defRPr/>
              </a:pPr>
              <a:t>5</a:t>
            </a:fld>
            <a:endParaRPr lang="en-US" dirty="0"/>
          </a:p>
        </p:txBody>
      </p:sp>
      <p:sp>
        <p:nvSpPr>
          <p:cNvPr id="6" name="TextBox 5">
            <a:extLst>
              <a:ext uri="{FF2B5EF4-FFF2-40B4-BE49-F238E27FC236}">
                <a16:creationId xmlns:a16="http://schemas.microsoft.com/office/drawing/2014/main" id="{63C18772-518C-E2F8-EBA7-247295C187B5}"/>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graphicFrame>
        <p:nvGraphicFramePr>
          <p:cNvPr id="3" name="Table 2">
            <a:extLst>
              <a:ext uri="{FF2B5EF4-FFF2-40B4-BE49-F238E27FC236}">
                <a16:creationId xmlns:a16="http://schemas.microsoft.com/office/drawing/2014/main" id="{449C97B4-F0F7-437D-923A-0E21EECF3659}"/>
              </a:ext>
            </a:extLst>
          </p:cNvPr>
          <p:cNvGraphicFramePr>
            <a:graphicFrameLocks noGrp="1"/>
          </p:cNvGraphicFramePr>
          <p:nvPr>
            <p:extLst>
              <p:ext uri="{D42A27DB-BD31-4B8C-83A1-F6EECF244321}">
                <p14:modId xmlns:p14="http://schemas.microsoft.com/office/powerpoint/2010/main" val="83695530"/>
              </p:ext>
            </p:extLst>
          </p:nvPr>
        </p:nvGraphicFramePr>
        <p:xfrm>
          <a:off x="952500" y="1276339"/>
          <a:ext cx="10287000" cy="4488444"/>
        </p:xfrm>
        <a:graphic>
          <a:graphicData uri="http://schemas.openxmlformats.org/drawingml/2006/table">
            <a:tbl>
              <a:tblPr firstRow="1" firstCol="1" bandRow="1"/>
              <a:tblGrid>
                <a:gridCol w="3657600">
                  <a:extLst>
                    <a:ext uri="{9D8B030D-6E8A-4147-A177-3AD203B41FA5}">
                      <a16:colId xmlns:a16="http://schemas.microsoft.com/office/drawing/2014/main" val="506646361"/>
                    </a:ext>
                  </a:extLst>
                </a:gridCol>
                <a:gridCol w="2057400">
                  <a:extLst>
                    <a:ext uri="{9D8B030D-6E8A-4147-A177-3AD203B41FA5}">
                      <a16:colId xmlns:a16="http://schemas.microsoft.com/office/drawing/2014/main" val="3625079100"/>
                    </a:ext>
                  </a:extLst>
                </a:gridCol>
                <a:gridCol w="838200">
                  <a:extLst>
                    <a:ext uri="{9D8B030D-6E8A-4147-A177-3AD203B41FA5}">
                      <a16:colId xmlns:a16="http://schemas.microsoft.com/office/drawing/2014/main" val="2374615908"/>
                    </a:ext>
                  </a:extLst>
                </a:gridCol>
                <a:gridCol w="2057400">
                  <a:extLst>
                    <a:ext uri="{9D8B030D-6E8A-4147-A177-3AD203B41FA5}">
                      <a16:colId xmlns:a16="http://schemas.microsoft.com/office/drawing/2014/main" val="1745806821"/>
                    </a:ext>
                  </a:extLst>
                </a:gridCol>
                <a:gridCol w="1676400">
                  <a:extLst>
                    <a:ext uri="{9D8B030D-6E8A-4147-A177-3AD203B41FA5}">
                      <a16:colId xmlns:a16="http://schemas.microsoft.com/office/drawing/2014/main" val="3140630990"/>
                    </a:ext>
                  </a:extLst>
                </a:gridCol>
              </a:tblGrid>
              <a:tr h="268173">
                <a:tc>
                  <a:txBody>
                    <a:bodyPr/>
                    <a:lstStyle/>
                    <a:p>
                      <a:pPr marL="0" marR="0" algn="ctr">
                        <a:lnSpc>
                          <a:spcPct val="107000"/>
                        </a:lnSpc>
                        <a:spcBef>
                          <a:spcPts val="0"/>
                        </a:spcBef>
                        <a:spcAft>
                          <a:spcPts val="0"/>
                        </a:spcAft>
                      </a:pPr>
                      <a:r>
                        <a:rPr lang="en-US" sz="1800" b="1">
                          <a:effectLst/>
                          <a:latin typeface="Times New Roman" panose="02020603050405020304" pitchFamily="18" charset="0"/>
                          <a:ea typeface="Calibri"/>
                          <a:cs typeface="Times New Roman" panose="02020603050405020304" pitchFamily="18" charset="0"/>
                        </a:rPr>
                        <a:t>Paper Name</a:t>
                      </a:r>
                      <a:endParaRPr lang="en-US" sz="180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2F3"/>
                    </a:solidFill>
                  </a:tcPr>
                </a:tc>
                <a:tc>
                  <a:txBody>
                    <a:bodyPr/>
                    <a:lstStyle/>
                    <a:p>
                      <a:pPr marL="0" marR="0" algn="ctr">
                        <a:lnSpc>
                          <a:spcPct val="107000"/>
                        </a:lnSpc>
                        <a:spcBef>
                          <a:spcPts val="0"/>
                        </a:spcBef>
                        <a:spcAft>
                          <a:spcPts val="0"/>
                        </a:spcAft>
                      </a:pPr>
                      <a:r>
                        <a:rPr lang="en-US" sz="1800" b="1">
                          <a:effectLst/>
                          <a:latin typeface="Times New Roman" panose="02020603050405020304" pitchFamily="18" charset="0"/>
                          <a:ea typeface="Calibri"/>
                          <a:cs typeface="Times New Roman" panose="02020603050405020304" pitchFamily="18" charset="0"/>
                        </a:rPr>
                        <a:t>Author</a:t>
                      </a:r>
                      <a:endParaRPr lang="en-US" sz="180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2F3"/>
                    </a:solidFill>
                  </a:tcPr>
                </a:tc>
                <a:tc>
                  <a:txBody>
                    <a:bodyPr/>
                    <a:lstStyle/>
                    <a:p>
                      <a:pPr marL="0" marR="0" algn="ctr">
                        <a:lnSpc>
                          <a:spcPct val="107000"/>
                        </a:lnSpc>
                        <a:spcBef>
                          <a:spcPts val="0"/>
                        </a:spcBef>
                        <a:spcAft>
                          <a:spcPts val="0"/>
                        </a:spcAft>
                      </a:pPr>
                      <a:r>
                        <a:rPr lang="en-US" sz="1800" b="1">
                          <a:effectLst/>
                          <a:latin typeface="Times New Roman" panose="02020603050405020304" pitchFamily="18" charset="0"/>
                          <a:ea typeface="Calibri"/>
                          <a:cs typeface="Times New Roman" panose="02020603050405020304" pitchFamily="18" charset="0"/>
                        </a:rPr>
                        <a:t>Year</a:t>
                      </a:r>
                      <a:endParaRPr lang="en-US" sz="180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2F3"/>
                    </a:solidFill>
                  </a:tcPr>
                </a:tc>
                <a:tc>
                  <a:txBody>
                    <a:bodyPr/>
                    <a:lstStyle/>
                    <a:p>
                      <a:pPr marL="0" marR="0" algn="ctr">
                        <a:lnSpc>
                          <a:spcPct val="107000"/>
                        </a:lnSpc>
                        <a:spcBef>
                          <a:spcPts val="0"/>
                        </a:spcBef>
                        <a:spcAft>
                          <a:spcPts val="0"/>
                        </a:spcAft>
                      </a:pPr>
                      <a:r>
                        <a:rPr lang="en-US" sz="1800" b="1">
                          <a:effectLst/>
                          <a:latin typeface="Times New Roman" panose="02020603050405020304" pitchFamily="18" charset="0"/>
                          <a:ea typeface="Calibri"/>
                          <a:cs typeface="Times New Roman" panose="02020603050405020304" pitchFamily="18" charset="0"/>
                        </a:rPr>
                        <a:t>Model Used</a:t>
                      </a:r>
                      <a:endParaRPr lang="en-US" sz="180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2F3"/>
                    </a:solidFill>
                  </a:tcPr>
                </a:tc>
                <a:tc>
                  <a:txBody>
                    <a:bodyPr/>
                    <a:lstStyle/>
                    <a:p>
                      <a:pPr marL="0" marR="0" algn="ctr">
                        <a:lnSpc>
                          <a:spcPct val="107000"/>
                        </a:lnSpc>
                        <a:spcBef>
                          <a:spcPts val="0"/>
                        </a:spcBef>
                        <a:spcAft>
                          <a:spcPts val="0"/>
                        </a:spcAft>
                      </a:pPr>
                      <a:r>
                        <a:rPr lang="en-US" sz="1800" b="1">
                          <a:effectLst/>
                          <a:latin typeface="Times New Roman" panose="02020603050405020304" pitchFamily="18" charset="0"/>
                          <a:ea typeface="Calibri"/>
                          <a:cs typeface="Times New Roman" panose="02020603050405020304" pitchFamily="18" charset="0"/>
                        </a:rPr>
                        <a:t>Accuracy</a:t>
                      </a:r>
                      <a:endParaRPr lang="en-US" sz="180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2F3"/>
                    </a:solidFill>
                  </a:tcPr>
                </a:tc>
                <a:extLst>
                  <a:ext uri="{0D108BD9-81ED-4DB2-BD59-A6C34878D82A}">
                    <a16:rowId xmlns:a16="http://schemas.microsoft.com/office/drawing/2014/main" val="50080616"/>
                  </a:ext>
                </a:extLst>
              </a:tr>
              <a:tr h="1197840">
                <a:tc>
                  <a:txBody>
                    <a:bodyPr/>
                    <a:lstStyle/>
                    <a:p>
                      <a:pPr marL="0" marR="0" algn="ctr">
                        <a:lnSpc>
                          <a:spcPct val="107000"/>
                        </a:lnSpc>
                        <a:spcBef>
                          <a:spcPts val="0"/>
                        </a:spcBef>
                        <a:spcAft>
                          <a:spcPts val="0"/>
                        </a:spcAft>
                      </a:pPr>
                      <a:r>
                        <a:rPr lang="en-US" sz="1800" dirty="0">
                          <a:effectLst/>
                          <a:latin typeface="Times New Roman" panose="02020603050405020304" pitchFamily="18" charset="0"/>
                          <a:ea typeface="Times New Roman"/>
                          <a:cs typeface="Times New Roman" panose="02020603050405020304" pitchFamily="18" charset="0"/>
                        </a:rPr>
                        <a:t>Efficient Fish Disease Detection Using Image Processing and Machine Learning in Aquaculture</a:t>
                      </a:r>
                      <a:endParaRPr lang="en-US" sz="1800" dirty="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dirty="0" err="1">
                          <a:effectLst/>
                          <a:latin typeface="Times New Roman" panose="02020603050405020304" pitchFamily="18" charset="0"/>
                          <a:ea typeface="Times New Roman"/>
                          <a:cs typeface="Times New Roman" panose="02020603050405020304" pitchFamily="18" charset="0"/>
                        </a:rPr>
                        <a:t>Nivin</a:t>
                      </a:r>
                      <a:r>
                        <a:rPr lang="en-US" sz="1800" kern="1200" dirty="0">
                          <a:solidFill>
                            <a:schemeClr val="tx1"/>
                          </a:solidFill>
                          <a:effectLst/>
                          <a:latin typeface="Times New Roman" panose="02020603050405020304" pitchFamily="18" charset="0"/>
                          <a:ea typeface="+mn-ea"/>
                          <a:cs typeface="Times New Roman" panose="02020603050405020304" pitchFamily="18" charset="0"/>
                        </a:rPr>
                        <a:t> K S, Dheeraj </a:t>
                      </a:r>
                      <a:r>
                        <a:rPr lang="en-US" sz="1800" kern="1200" dirty="0" err="1">
                          <a:solidFill>
                            <a:schemeClr val="tx1"/>
                          </a:solidFill>
                          <a:effectLst/>
                          <a:latin typeface="Times New Roman" panose="02020603050405020304" pitchFamily="18" charset="0"/>
                          <a:ea typeface="+mn-ea"/>
                          <a:cs typeface="Times New Roman" panose="02020603050405020304" pitchFamily="18" charset="0"/>
                        </a:rPr>
                        <a:t>Hebri</a:t>
                      </a:r>
                      <a:endParaRPr lang="en-US" sz="1800" dirty="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dirty="0">
                          <a:effectLst/>
                          <a:latin typeface="Times New Roman" panose="02020603050405020304" pitchFamily="18" charset="0"/>
                          <a:ea typeface="Calibri"/>
                          <a:cs typeface="Times New Roman" panose="02020603050405020304" pitchFamily="18" charset="0"/>
                        </a:rPr>
                        <a:t>2025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a:effectLst/>
                          <a:latin typeface="Times New Roman" panose="02020603050405020304" pitchFamily="18" charset="0"/>
                          <a:ea typeface="Calibri"/>
                          <a:cs typeface="Times New Roman" panose="02020603050405020304" pitchFamily="18" charset="0"/>
                        </a:rPr>
                        <a:t>CNN, Random Forest, K-Nearest Neighbor.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dirty="0">
                          <a:effectLst/>
                          <a:latin typeface="Times New Roman" panose="02020603050405020304" pitchFamily="18" charset="0"/>
                          <a:ea typeface="Calibri"/>
                          <a:cs typeface="Times New Roman" panose="02020603050405020304" pitchFamily="18" charset="0"/>
                        </a:rPr>
                        <a:t>87.32%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62492659"/>
                  </a:ext>
                </a:extLst>
              </a:tr>
              <a:tr h="958272">
                <a:tc>
                  <a:txBody>
                    <a:bodyPr/>
                    <a:lstStyle/>
                    <a:p>
                      <a:pPr marL="0" marR="0" algn="ctr">
                        <a:lnSpc>
                          <a:spcPct val="107000"/>
                        </a:lnSpc>
                        <a:spcBef>
                          <a:spcPts val="0"/>
                        </a:spcBef>
                        <a:spcAft>
                          <a:spcPts val="0"/>
                        </a:spcAft>
                      </a:pPr>
                      <a:r>
                        <a:rPr lang="en-US" sz="1800" kern="1200" dirty="0">
                          <a:solidFill>
                            <a:schemeClr val="tx1"/>
                          </a:solidFill>
                          <a:effectLst/>
                          <a:latin typeface="Times New Roman" panose="02020603050405020304" pitchFamily="18" charset="0"/>
                          <a:ea typeface="+mn-ea"/>
                          <a:cs typeface="Times New Roman" panose="02020603050405020304" pitchFamily="18" charset="0"/>
                        </a:rPr>
                        <a:t>YOLO-Based Fish Detection in Underwater Environments</a:t>
                      </a:r>
                      <a:endParaRPr lang="en-US" sz="1800" dirty="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800" kern="1200" dirty="0">
                          <a:solidFill>
                            <a:schemeClr val="tx1"/>
                          </a:solidFill>
                          <a:effectLst/>
                          <a:latin typeface="Times New Roman" panose="02020603050405020304" pitchFamily="18" charset="0"/>
                          <a:ea typeface="+mn-ea"/>
                          <a:cs typeface="Times New Roman" panose="02020603050405020304" pitchFamily="18" charset="0"/>
                        </a:rPr>
                        <a:t>M. Y. </a:t>
                      </a:r>
                      <a:r>
                        <a:rPr lang="en-US" sz="1800" kern="1200" dirty="0" err="1">
                          <a:solidFill>
                            <a:schemeClr val="tx1"/>
                          </a:solidFill>
                          <a:effectLst/>
                          <a:latin typeface="Times New Roman" panose="02020603050405020304" pitchFamily="18" charset="0"/>
                          <a:ea typeface="+mn-ea"/>
                          <a:cs typeface="Times New Roman" panose="02020603050405020304" pitchFamily="18" charset="0"/>
                        </a:rPr>
                        <a:t>Ouis</a:t>
                      </a:r>
                      <a:r>
                        <a:rPr lang="en-US" sz="1800" kern="1200" dirty="0">
                          <a:solidFill>
                            <a:schemeClr val="tx1"/>
                          </a:solidFill>
                          <a:effectLst/>
                          <a:latin typeface="Times New Roman" panose="02020603050405020304" pitchFamily="18" charset="0"/>
                          <a:ea typeface="+mn-ea"/>
                          <a:cs typeface="Times New Roman" panose="02020603050405020304" pitchFamily="18" charset="0"/>
                        </a:rPr>
                        <a:t>, M. </a:t>
                      </a:r>
                      <a:r>
                        <a:rPr lang="en-US" sz="1800" kern="1200" dirty="0" err="1">
                          <a:solidFill>
                            <a:schemeClr val="tx1"/>
                          </a:solidFill>
                          <a:effectLst/>
                          <a:latin typeface="Times New Roman" panose="02020603050405020304" pitchFamily="18" charset="0"/>
                          <a:ea typeface="+mn-ea"/>
                          <a:cs typeface="Times New Roman" panose="02020603050405020304" pitchFamily="18" charset="0"/>
                        </a:rPr>
                        <a:t>Akhloufi</a:t>
                      </a:r>
                      <a:r>
                        <a:rPr lang="en-US" sz="1800" kern="1200" dirty="0">
                          <a:solidFill>
                            <a:schemeClr val="tx1"/>
                          </a:solidFill>
                          <a:effectLst/>
                          <a:latin typeface="Times New Roman" panose="02020603050405020304" pitchFamily="18" charset="0"/>
                          <a:ea typeface="+mn-ea"/>
                          <a:cs typeface="Times New Roman" panose="02020603050405020304" pitchFamily="18" charset="0"/>
                        </a:rPr>
                        <a:t> </a:t>
                      </a:r>
                    </a:p>
                    <a:p>
                      <a:pPr algn="ctr"/>
                      <a:endParaRPr lang="en-US" sz="1800" dirty="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dirty="0">
                          <a:effectLst/>
                          <a:latin typeface="Times New Roman" panose="02020603050405020304" pitchFamily="18" charset="0"/>
                          <a:ea typeface="Calibri"/>
                          <a:cs typeface="Times New Roman" panose="02020603050405020304" pitchFamily="18" charset="0"/>
                        </a:rPr>
                        <a:t>2023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800" kern="1200" dirty="0">
                          <a:solidFill>
                            <a:schemeClr val="tx1"/>
                          </a:solidFill>
                          <a:effectLst/>
                          <a:latin typeface="Times New Roman" panose="02020603050405020304" pitchFamily="18" charset="0"/>
                          <a:ea typeface="+mn-ea"/>
                          <a:cs typeface="Times New Roman" panose="02020603050405020304" pitchFamily="18" charset="0"/>
                        </a:rPr>
                        <a:t>YOLO v8, </a:t>
                      </a:r>
                    </a:p>
                    <a:p>
                      <a:pPr algn="ctr"/>
                      <a:r>
                        <a:rPr lang="en-US" sz="1800" kern="1200" dirty="0">
                          <a:solidFill>
                            <a:schemeClr val="tx1"/>
                          </a:solidFill>
                          <a:effectLst/>
                          <a:latin typeface="Times New Roman" panose="02020603050405020304" pitchFamily="18" charset="0"/>
                          <a:ea typeface="+mn-ea"/>
                          <a:cs typeface="Times New Roman" panose="02020603050405020304" pitchFamily="18" charset="0"/>
                        </a:rPr>
                        <a:t>YOLO v7</a:t>
                      </a:r>
                      <a:endParaRPr lang="en-US" sz="1800" dirty="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kern="1200" dirty="0">
                          <a:solidFill>
                            <a:schemeClr val="tx1"/>
                          </a:solidFill>
                          <a:effectLst/>
                          <a:latin typeface="Times New Roman" panose="02020603050405020304" pitchFamily="18" charset="0"/>
                          <a:ea typeface="+mn-ea"/>
                          <a:cs typeface="Times New Roman" panose="02020603050405020304" pitchFamily="18" charset="0"/>
                        </a:rPr>
                        <a:t>Achieved AP50 72.47%, AP75 66.21% for v8 </a:t>
                      </a:r>
                      <a:endParaRPr lang="en-US" sz="1800" dirty="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3422891"/>
                  </a:ext>
                </a:extLst>
              </a:tr>
              <a:tr h="1197840">
                <a:tc>
                  <a:txBody>
                    <a:bodyPr/>
                    <a:lstStyle/>
                    <a:p>
                      <a:pPr marL="0" marR="0" algn="ctr">
                        <a:lnSpc>
                          <a:spcPct val="107000"/>
                        </a:lnSpc>
                        <a:spcBef>
                          <a:spcPts val="0"/>
                        </a:spcBef>
                        <a:spcAft>
                          <a:spcPts val="0"/>
                        </a:spcAft>
                      </a:pPr>
                      <a:r>
                        <a:rPr lang="en-US" sz="1800" kern="1200" dirty="0">
                          <a:solidFill>
                            <a:schemeClr val="tx1"/>
                          </a:solidFill>
                          <a:effectLst/>
                          <a:latin typeface="Times New Roman" panose="02020603050405020304" pitchFamily="18" charset="0"/>
                          <a:ea typeface="+mn-ea"/>
                          <a:cs typeface="Times New Roman" panose="02020603050405020304" pitchFamily="18" charset="0"/>
                        </a:rPr>
                        <a:t>Fish Diseases Detection and Classification Using YOLOv8</a:t>
                      </a:r>
                      <a:endParaRPr lang="en-US" sz="1800" dirty="0">
                        <a:effectLst/>
                        <a:latin typeface="Times New Roman" panose="02020603050405020304" pitchFamily="18" charset="0"/>
                        <a:ea typeface="Calibri"/>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kern="1200" dirty="0">
                          <a:solidFill>
                            <a:schemeClr val="tx1"/>
                          </a:solidFill>
                          <a:effectLst/>
                          <a:latin typeface="Times New Roman" panose="02020603050405020304" pitchFamily="18" charset="0"/>
                          <a:ea typeface="+mn-ea"/>
                          <a:cs typeface="Times New Roman" panose="02020603050405020304" pitchFamily="18" charset="0"/>
                        </a:rPr>
                        <a:t>V. K. Yadav, S. Pal, M. Sharma, L. Paul.</a:t>
                      </a:r>
                      <a:r>
                        <a:rPr lang="en-US" sz="1800" dirty="0">
                          <a:effectLst/>
                          <a:latin typeface="Times New Roman" panose="02020603050405020304" pitchFamily="18" charset="0"/>
                          <a:ea typeface="Calibri"/>
                          <a:cs typeface="Times New Roman" panose="02020603050405020304" pitchFamily="18" charset="0"/>
                        </a:rPr>
                        <a:t>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dirty="0">
                          <a:effectLst/>
                          <a:latin typeface="Times New Roman" panose="02020603050405020304" pitchFamily="18" charset="0"/>
                          <a:ea typeface="Calibri"/>
                          <a:cs typeface="Times New Roman" panose="02020603050405020304" pitchFamily="18" charset="0"/>
                        </a:rPr>
                        <a:t>2023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kern="1200" dirty="0">
                          <a:solidFill>
                            <a:schemeClr val="tx1"/>
                          </a:solidFill>
                          <a:effectLst/>
                          <a:latin typeface="Times New Roman" panose="02020603050405020304" pitchFamily="18" charset="0"/>
                          <a:ea typeface="+mn-ea"/>
                          <a:cs typeface="Times New Roman" panose="02020603050405020304" pitchFamily="18" charset="0"/>
                        </a:rPr>
                        <a:t>YOLO v8</a:t>
                      </a:r>
                      <a:r>
                        <a:rPr lang="en-US" sz="1800" dirty="0">
                          <a:effectLst/>
                          <a:latin typeface="Times New Roman" panose="02020603050405020304" pitchFamily="18" charset="0"/>
                          <a:ea typeface="Calibri"/>
                          <a:cs typeface="Times New Roman" panose="02020603050405020304" pitchFamily="18" charset="0"/>
                        </a:rPr>
                        <a:t>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dirty="0">
                          <a:effectLst/>
                          <a:latin typeface="Times New Roman" panose="02020603050405020304" pitchFamily="18" charset="0"/>
                          <a:ea typeface="Calibri"/>
                          <a:cs typeface="Times New Roman" panose="02020603050405020304" pitchFamily="18" charset="0"/>
                        </a:rPr>
                        <a:t>91%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6427321"/>
                  </a:ext>
                </a:extLst>
              </a:tr>
              <a:tr h="416475">
                <a:tc>
                  <a:txBody>
                    <a:bodyPr/>
                    <a:lstStyle/>
                    <a:p>
                      <a:pPr marL="0" marR="0" algn="ctr">
                        <a:lnSpc>
                          <a:spcPct val="107000"/>
                        </a:lnSpc>
                        <a:spcBef>
                          <a:spcPts val="0"/>
                        </a:spcBef>
                        <a:spcAft>
                          <a:spcPts val="0"/>
                        </a:spcAft>
                      </a:pPr>
                      <a:r>
                        <a:rPr lang="en-US" sz="1800">
                          <a:effectLst/>
                          <a:latin typeface="Times New Roman" panose="02020603050405020304" pitchFamily="18" charset="0"/>
                          <a:ea typeface="Calibri"/>
                          <a:cs typeface="Times New Roman" panose="02020603050405020304" pitchFamily="18" charset="0"/>
                        </a:rPr>
                        <a:t>Accurate Fish Disease Classification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a:effectLst/>
                          <a:latin typeface="Times New Roman" panose="02020603050405020304" pitchFamily="18" charset="0"/>
                          <a:ea typeface="Calibri"/>
                          <a:cs typeface="Times New Roman" panose="02020603050405020304" pitchFamily="18" charset="0"/>
                        </a:rPr>
                        <a:t>Y.L. Khaleel, M.A. Habeeb</a:t>
                      </a:r>
                    </a:p>
                    <a:p>
                      <a:pPr marL="0" marR="0" algn="ctr">
                        <a:lnSpc>
                          <a:spcPct val="107000"/>
                        </a:lnSpc>
                        <a:spcBef>
                          <a:spcPts val="0"/>
                        </a:spcBef>
                        <a:spcAft>
                          <a:spcPts val="0"/>
                        </a:spcAft>
                      </a:pPr>
                      <a:r>
                        <a:rPr lang="en-US" sz="1800">
                          <a:effectLst/>
                          <a:latin typeface="Times New Roman" panose="02020603050405020304" pitchFamily="18" charset="0"/>
                          <a:ea typeface="Calibri"/>
                          <a:cs typeface="Times New Roman" panose="02020603050405020304" pitchFamily="18" charset="0"/>
                        </a:rPr>
                        <a:t>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dirty="0">
                          <a:effectLst/>
                          <a:latin typeface="Times New Roman" panose="02020603050405020304" pitchFamily="18" charset="0"/>
                          <a:ea typeface="Calibri"/>
                          <a:cs typeface="Times New Roman" panose="02020603050405020304" pitchFamily="18" charset="0"/>
                        </a:rPr>
                        <a:t>2024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dirty="0" err="1">
                          <a:effectLst/>
                          <a:latin typeface="Times New Roman" panose="02020603050405020304" pitchFamily="18" charset="0"/>
                          <a:ea typeface="Calibri"/>
                          <a:cs typeface="Times New Roman" panose="02020603050405020304" pitchFamily="18" charset="0"/>
                        </a:rPr>
                        <a:t>ResNet</a:t>
                      </a:r>
                      <a:r>
                        <a:rPr lang="en-US" sz="1800" dirty="0">
                          <a:effectLst/>
                          <a:latin typeface="Times New Roman" panose="02020603050405020304" pitchFamily="18" charset="0"/>
                          <a:ea typeface="Calibri"/>
                          <a:cs typeface="Times New Roman" panose="02020603050405020304" pitchFamily="18" charset="0"/>
                        </a:rPr>
                        <a:t>-based Deep Learning Model</a:t>
                      </a:r>
                    </a:p>
                    <a:p>
                      <a:pPr marL="0" marR="0" algn="ctr">
                        <a:lnSpc>
                          <a:spcPct val="107000"/>
                        </a:lnSpc>
                        <a:spcBef>
                          <a:spcPts val="0"/>
                        </a:spcBef>
                        <a:spcAft>
                          <a:spcPts val="0"/>
                        </a:spcAft>
                      </a:pPr>
                      <a:r>
                        <a:rPr lang="en-US" sz="1800" dirty="0">
                          <a:effectLst/>
                          <a:latin typeface="Times New Roman" panose="02020603050405020304" pitchFamily="18" charset="0"/>
                          <a:ea typeface="Calibri"/>
                          <a:cs typeface="Times New Roman" panose="02020603050405020304" pitchFamily="18" charset="0"/>
                        </a:rPr>
                        <a:t>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800" dirty="0">
                          <a:effectLst/>
                          <a:latin typeface="Times New Roman" panose="02020603050405020304" pitchFamily="18" charset="0"/>
                          <a:ea typeface="Calibri"/>
                          <a:cs typeface="Times New Roman" panose="02020603050405020304" pitchFamily="18" charset="0"/>
                        </a:rPr>
                        <a:t>91.5%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6073737"/>
                  </a:ext>
                </a:extLst>
              </a:tr>
            </a:tbl>
          </a:graphicData>
        </a:graphic>
      </p:graphicFrame>
    </p:spTree>
    <p:extLst>
      <p:ext uri="{BB962C8B-B14F-4D97-AF65-F5344CB8AC3E}">
        <p14:creationId xmlns:p14="http://schemas.microsoft.com/office/powerpoint/2010/main" val="3414697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868362"/>
          </a:xfrm>
        </p:spPr>
        <p:txBody>
          <a:bodyPr/>
          <a:lstStyle/>
          <a:p>
            <a:r>
              <a:rPr lang="en-US" dirty="0">
                <a:solidFill>
                  <a:srgbClr val="7030A0"/>
                </a:solidFill>
                <a:latin typeface="Times New Roman" pitchFamily="18" charset="0"/>
                <a:cs typeface="Times New Roman" pitchFamily="18" charset="0"/>
              </a:rPr>
              <a:t>Gap Analysis</a:t>
            </a:r>
            <a:endParaRPr lang="en-US" dirty="0">
              <a:solidFill>
                <a:srgbClr val="7030A0"/>
              </a:solidFill>
            </a:endParaRPr>
          </a:p>
        </p:txBody>
      </p:sp>
      <p:sp>
        <p:nvSpPr>
          <p:cNvPr id="4" name="Slide Number Placeholder 3"/>
          <p:cNvSpPr>
            <a:spLocks noGrp="1"/>
          </p:cNvSpPr>
          <p:nvPr>
            <p:ph type="sldNum" sz="quarter" idx="16"/>
          </p:nvPr>
        </p:nvSpPr>
        <p:spPr>
          <a:xfrm>
            <a:off x="9347200" y="5989639"/>
            <a:ext cx="2844800" cy="365125"/>
          </a:xfrm>
        </p:spPr>
        <p:txBody>
          <a:bodyPr/>
          <a:lstStyle/>
          <a:p>
            <a:pPr>
              <a:defRPr/>
            </a:pPr>
            <a:fld id="{4CD333A3-7515-47B8-9EDC-EE0892D9C861}" type="slidenum">
              <a:rPr lang="en-US" smtClean="0"/>
              <a:pPr>
                <a:defRPr/>
              </a:pPr>
              <a:t>6</a:t>
            </a:fld>
            <a:endParaRPr lang="en-US" dirty="0"/>
          </a:p>
        </p:txBody>
      </p:sp>
      <p:sp>
        <p:nvSpPr>
          <p:cNvPr id="3" name="TextBox 2">
            <a:extLst>
              <a:ext uri="{FF2B5EF4-FFF2-40B4-BE49-F238E27FC236}">
                <a16:creationId xmlns:a16="http://schemas.microsoft.com/office/drawing/2014/main" id="{30FF9886-9C18-37CA-D495-5A8528FD5C2A}"/>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pic>
        <p:nvPicPr>
          <p:cNvPr id="7" name="Picture 6">
            <a:extLst>
              <a:ext uri="{FF2B5EF4-FFF2-40B4-BE49-F238E27FC236}">
                <a16:creationId xmlns:a16="http://schemas.microsoft.com/office/drawing/2014/main" id="{BA8AB6DA-D251-4887-AFF0-F6423E362767}"/>
              </a:ext>
            </a:extLst>
          </p:cNvPr>
          <p:cNvPicPr>
            <a:picLocks noChangeAspect="1"/>
          </p:cNvPicPr>
          <p:nvPr/>
        </p:nvPicPr>
        <p:blipFill rotWithShape="1">
          <a:blip r:embed="rId2"/>
          <a:srcRect l="2885" r="3846"/>
          <a:stretch/>
        </p:blipFill>
        <p:spPr>
          <a:xfrm>
            <a:off x="1752600" y="1126173"/>
            <a:ext cx="8229600" cy="5213351"/>
          </a:xfrm>
          <a:prstGeom prst="rect">
            <a:avLst/>
          </a:prstGeom>
        </p:spPr>
      </p:pic>
    </p:spTree>
    <p:extLst>
      <p:ext uri="{BB962C8B-B14F-4D97-AF65-F5344CB8AC3E}">
        <p14:creationId xmlns:p14="http://schemas.microsoft.com/office/powerpoint/2010/main" val="825664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868362"/>
          </a:xfrm>
        </p:spPr>
        <p:txBody>
          <a:bodyPr/>
          <a:lstStyle/>
          <a:p>
            <a:r>
              <a:rPr lang="en-US" dirty="0">
                <a:solidFill>
                  <a:srgbClr val="7030A0"/>
                </a:solidFill>
                <a:latin typeface="Times New Roman" pitchFamily="18" charset="0"/>
                <a:cs typeface="Times New Roman" pitchFamily="18" charset="0"/>
              </a:rPr>
              <a:t>Methodology</a:t>
            </a:r>
            <a:endParaRPr lang="en-US" dirty="0">
              <a:solidFill>
                <a:srgbClr val="7030A0"/>
              </a:solidFill>
            </a:endParaRPr>
          </a:p>
        </p:txBody>
      </p:sp>
      <p:sp>
        <p:nvSpPr>
          <p:cNvPr id="4" name="Slide Number Placeholder 3"/>
          <p:cNvSpPr>
            <a:spLocks noGrp="1"/>
          </p:cNvSpPr>
          <p:nvPr>
            <p:ph type="sldNum" sz="quarter" idx="16"/>
          </p:nvPr>
        </p:nvSpPr>
        <p:spPr>
          <a:xfrm>
            <a:off x="9356344" y="5961650"/>
            <a:ext cx="2844800" cy="365125"/>
          </a:xfrm>
        </p:spPr>
        <p:txBody>
          <a:bodyPr/>
          <a:lstStyle/>
          <a:p>
            <a:pPr>
              <a:defRPr/>
            </a:pPr>
            <a:fld id="{4CD333A3-7515-47B8-9EDC-EE0892D9C861}" type="slidenum">
              <a:rPr lang="en-US" smtClean="0"/>
              <a:pPr>
                <a:defRPr/>
              </a:pPr>
              <a:t>7</a:t>
            </a:fld>
            <a:endParaRPr lang="en-US" dirty="0"/>
          </a:p>
        </p:txBody>
      </p:sp>
      <p:sp>
        <p:nvSpPr>
          <p:cNvPr id="3" name="TextBox 2">
            <a:extLst>
              <a:ext uri="{FF2B5EF4-FFF2-40B4-BE49-F238E27FC236}">
                <a16:creationId xmlns:a16="http://schemas.microsoft.com/office/drawing/2014/main" id="{B816528C-6541-3FC8-24E6-91C1C409DF59}"/>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pic>
        <p:nvPicPr>
          <p:cNvPr id="6" name="Picture 5">
            <a:extLst>
              <a:ext uri="{FF2B5EF4-FFF2-40B4-BE49-F238E27FC236}">
                <a16:creationId xmlns:a16="http://schemas.microsoft.com/office/drawing/2014/main" id="{62684F20-5E9E-494F-8A66-59E06445C60D}"/>
              </a:ext>
            </a:extLst>
          </p:cNvPr>
          <p:cNvPicPr>
            <a:picLocks noChangeAspect="1"/>
          </p:cNvPicPr>
          <p:nvPr/>
        </p:nvPicPr>
        <p:blipFill rotWithShape="1">
          <a:blip r:embed="rId2"/>
          <a:srcRect t="5073" b="1858"/>
          <a:stretch/>
        </p:blipFill>
        <p:spPr>
          <a:xfrm>
            <a:off x="3161890" y="1127760"/>
            <a:ext cx="5575710" cy="5029201"/>
          </a:xfrm>
          <a:prstGeom prst="rect">
            <a:avLst/>
          </a:prstGeom>
        </p:spPr>
      </p:pic>
    </p:spTree>
    <p:extLst>
      <p:ext uri="{BB962C8B-B14F-4D97-AF65-F5344CB8AC3E}">
        <p14:creationId xmlns:p14="http://schemas.microsoft.com/office/powerpoint/2010/main" val="925644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3E9E5C-71F2-3105-2435-0102C1334E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611926-D2A5-F445-0117-A4074CC94842}"/>
              </a:ext>
            </a:extLst>
          </p:cNvPr>
          <p:cNvSpPr>
            <a:spLocks noGrp="1"/>
          </p:cNvSpPr>
          <p:nvPr>
            <p:ph type="title"/>
          </p:nvPr>
        </p:nvSpPr>
        <p:spPr>
          <a:xfrm>
            <a:off x="1981200" y="274638"/>
            <a:ext cx="8229600" cy="868362"/>
          </a:xfrm>
        </p:spPr>
        <p:txBody>
          <a:bodyPr/>
          <a:lstStyle/>
          <a:p>
            <a:r>
              <a:rPr lang="en-US" dirty="0">
                <a:solidFill>
                  <a:srgbClr val="7030A0"/>
                </a:solidFill>
                <a:latin typeface="Times New Roman" pitchFamily="18" charset="0"/>
                <a:cs typeface="Times New Roman" pitchFamily="18" charset="0"/>
              </a:rPr>
              <a:t>Result and Analysis</a:t>
            </a:r>
            <a:endParaRPr lang="en-US" dirty="0">
              <a:solidFill>
                <a:srgbClr val="7030A0"/>
              </a:solidFill>
            </a:endParaRPr>
          </a:p>
        </p:txBody>
      </p:sp>
      <p:sp>
        <p:nvSpPr>
          <p:cNvPr id="4" name="Slide Number Placeholder 3">
            <a:extLst>
              <a:ext uri="{FF2B5EF4-FFF2-40B4-BE49-F238E27FC236}">
                <a16:creationId xmlns:a16="http://schemas.microsoft.com/office/drawing/2014/main" id="{BC820640-2CE5-2763-409D-C0C0D296CBCF}"/>
              </a:ext>
            </a:extLst>
          </p:cNvPr>
          <p:cNvSpPr>
            <a:spLocks noGrp="1"/>
          </p:cNvSpPr>
          <p:nvPr>
            <p:ph type="sldNum" sz="quarter" idx="16"/>
          </p:nvPr>
        </p:nvSpPr>
        <p:spPr>
          <a:xfrm>
            <a:off x="9347200" y="5989637"/>
            <a:ext cx="2844800" cy="365125"/>
          </a:xfrm>
        </p:spPr>
        <p:txBody>
          <a:bodyPr/>
          <a:lstStyle/>
          <a:p>
            <a:pPr>
              <a:defRPr/>
            </a:pPr>
            <a:fld id="{4CD333A3-7515-47B8-9EDC-EE0892D9C861}" type="slidenum">
              <a:rPr lang="en-US" smtClean="0"/>
              <a:pPr>
                <a:defRPr/>
              </a:pPr>
              <a:t>8</a:t>
            </a:fld>
            <a:endParaRPr lang="en-US" dirty="0"/>
          </a:p>
        </p:txBody>
      </p:sp>
      <p:sp>
        <p:nvSpPr>
          <p:cNvPr id="3" name="TextBox 2">
            <a:extLst>
              <a:ext uri="{FF2B5EF4-FFF2-40B4-BE49-F238E27FC236}">
                <a16:creationId xmlns:a16="http://schemas.microsoft.com/office/drawing/2014/main" id="{6B0481A9-B6A6-5839-3819-C47F1F1AA0A9}"/>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graphicFrame>
        <p:nvGraphicFramePr>
          <p:cNvPr id="5" name="Table 4">
            <a:extLst>
              <a:ext uri="{FF2B5EF4-FFF2-40B4-BE49-F238E27FC236}">
                <a16:creationId xmlns:a16="http://schemas.microsoft.com/office/drawing/2014/main" id="{03DE0230-9566-45AC-9E96-A45B79BAD746}"/>
              </a:ext>
            </a:extLst>
          </p:cNvPr>
          <p:cNvGraphicFramePr>
            <a:graphicFrameLocks noGrp="1"/>
          </p:cNvGraphicFramePr>
          <p:nvPr/>
        </p:nvGraphicFramePr>
        <p:xfrm>
          <a:off x="609600" y="1600200"/>
          <a:ext cx="10591801" cy="4343399"/>
        </p:xfrm>
        <a:graphic>
          <a:graphicData uri="http://schemas.openxmlformats.org/drawingml/2006/table">
            <a:tbl>
              <a:tblPr firstRow="1" firstCol="1" bandRow="1">
                <a:tableStyleId>{5C22544A-7EE6-4342-B048-85BDC9FD1C3A}</a:tableStyleId>
              </a:tblPr>
              <a:tblGrid>
                <a:gridCol w="1806008">
                  <a:extLst>
                    <a:ext uri="{9D8B030D-6E8A-4147-A177-3AD203B41FA5}">
                      <a16:colId xmlns:a16="http://schemas.microsoft.com/office/drawing/2014/main" val="2416865578"/>
                    </a:ext>
                  </a:extLst>
                </a:gridCol>
                <a:gridCol w="1781347">
                  <a:extLst>
                    <a:ext uri="{9D8B030D-6E8A-4147-A177-3AD203B41FA5}">
                      <a16:colId xmlns:a16="http://schemas.microsoft.com/office/drawing/2014/main" val="1565730887"/>
                    </a:ext>
                  </a:extLst>
                </a:gridCol>
                <a:gridCol w="1690931">
                  <a:extLst>
                    <a:ext uri="{9D8B030D-6E8A-4147-A177-3AD203B41FA5}">
                      <a16:colId xmlns:a16="http://schemas.microsoft.com/office/drawing/2014/main" val="3177410373"/>
                    </a:ext>
                  </a:extLst>
                </a:gridCol>
                <a:gridCol w="1585248">
                  <a:extLst>
                    <a:ext uri="{9D8B030D-6E8A-4147-A177-3AD203B41FA5}">
                      <a16:colId xmlns:a16="http://schemas.microsoft.com/office/drawing/2014/main" val="612993588"/>
                    </a:ext>
                  </a:extLst>
                </a:gridCol>
                <a:gridCol w="1902298">
                  <a:extLst>
                    <a:ext uri="{9D8B030D-6E8A-4147-A177-3AD203B41FA5}">
                      <a16:colId xmlns:a16="http://schemas.microsoft.com/office/drawing/2014/main" val="148625120"/>
                    </a:ext>
                  </a:extLst>
                </a:gridCol>
                <a:gridCol w="1825969">
                  <a:extLst>
                    <a:ext uri="{9D8B030D-6E8A-4147-A177-3AD203B41FA5}">
                      <a16:colId xmlns:a16="http://schemas.microsoft.com/office/drawing/2014/main" val="81915596"/>
                    </a:ext>
                  </a:extLst>
                </a:gridCol>
              </a:tblGrid>
              <a:tr h="1899322">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Model Name</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Accuracy (%)</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dirty="0">
                          <a:effectLst/>
                          <a:latin typeface="Times New Roman" panose="02020603050405020304" pitchFamily="18" charset="0"/>
                          <a:cs typeface="Times New Roman" panose="02020603050405020304" pitchFamily="18" charset="0"/>
                        </a:rPr>
                        <a:t>Precision (%)</a:t>
                      </a:r>
                      <a:endParaRPr lang="en-US" sz="2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dirty="0">
                          <a:effectLst/>
                          <a:latin typeface="Times New Roman" panose="02020603050405020304" pitchFamily="18" charset="0"/>
                          <a:cs typeface="Times New Roman" panose="02020603050405020304" pitchFamily="18" charset="0"/>
                        </a:rPr>
                        <a:t>Recall (%)</a:t>
                      </a:r>
                      <a:endParaRPr lang="en-US" sz="2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F1-Score (%)</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mAP50 /</a:t>
                      </a:r>
                    </a:p>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mAP50-95</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89916208"/>
                  </a:ext>
                </a:extLst>
              </a:tr>
              <a:tr h="927836">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YOLO v11</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85.35</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89.92</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87.60</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91.25 / 80.03</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68472003"/>
                  </a:ext>
                </a:extLst>
              </a:tr>
              <a:tr h="927836">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Hybrid CNN</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65</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69</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66</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65</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37193913"/>
                  </a:ext>
                </a:extLst>
              </a:tr>
              <a:tr h="588405">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VGG16</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91</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84.14</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dirty="0">
                          <a:effectLst/>
                          <a:latin typeface="Times New Roman" panose="02020603050405020304" pitchFamily="18" charset="0"/>
                          <a:cs typeface="Times New Roman" panose="02020603050405020304" pitchFamily="18" charset="0"/>
                        </a:rPr>
                        <a:t>87.60</a:t>
                      </a:r>
                      <a:endParaRPr lang="en-US" sz="2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a:effectLst/>
                          <a:latin typeface="Times New Roman" panose="02020603050405020304" pitchFamily="18" charset="0"/>
                          <a:cs typeface="Times New Roman" panose="02020603050405020304" pitchFamily="18" charset="0"/>
                        </a:rPr>
                        <a:t>86.50</a:t>
                      </a:r>
                      <a:endParaRPr lang="en-US" sz="2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22000"/>
                        </a:lnSpc>
                        <a:spcBef>
                          <a:spcPts val="0"/>
                        </a:spcBef>
                        <a:spcAft>
                          <a:spcPts val="0"/>
                        </a:spcAft>
                      </a:pPr>
                      <a:r>
                        <a:rPr lang="en-US" sz="2600" dirty="0">
                          <a:effectLst/>
                          <a:latin typeface="Times New Roman" panose="02020603050405020304" pitchFamily="18" charset="0"/>
                          <a:cs typeface="Times New Roman" panose="02020603050405020304" pitchFamily="18" charset="0"/>
                        </a:rPr>
                        <a:t>-</a:t>
                      </a:r>
                      <a:endParaRPr lang="en-US" sz="2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6946199"/>
                  </a:ext>
                </a:extLst>
              </a:tr>
            </a:tbl>
          </a:graphicData>
        </a:graphic>
      </p:graphicFrame>
    </p:spTree>
    <p:extLst>
      <p:ext uri="{BB962C8B-B14F-4D97-AF65-F5344CB8AC3E}">
        <p14:creationId xmlns:p14="http://schemas.microsoft.com/office/powerpoint/2010/main" val="1659567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A19151-EE65-F867-548A-B5254C265A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06EC504-1BCF-FA96-37EA-488F9CF51DFA}"/>
              </a:ext>
            </a:extLst>
          </p:cNvPr>
          <p:cNvSpPr>
            <a:spLocks noGrp="1"/>
          </p:cNvSpPr>
          <p:nvPr>
            <p:ph type="title"/>
          </p:nvPr>
        </p:nvSpPr>
        <p:spPr>
          <a:xfrm>
            <a:off x="1981200" y="274638"/>
            <a:ext cx="8229600" cy="868362"/>
          </a:xfrm>
        </p:spPr>
        <p:txBody>
          <a:bodyPr/>
          <a:lstStyle/>
          <a:p>
            <a:r>
              <a:rPr lang="en-US" dirty="0">
                <a:solidFill>
                  <a:srgbClr val="7030A0"/>
                </a:solidFill>
                <a:latin typeface="Times New Roman" pitchFamily="18" charset="0"/>
                <a:cs typeface="Times New Roman" pitchFamily="18" charset="0"/>
              </a:rPr>
              <a:t>Result and Analysis</a:t>
            </a:r>
            <a:endParaRPr lang="en-US" dirty="0">
              <a:solidFill>
                <a:srgbClr val="7030A0"/>
              </a:solidFill>
            </a:endParaRPr>
          </a:p>
        </p:txBody>
      </p:sp>
      <p:sp>
        <p:nvSpPr>
          <p:cNvPr id="4" name="Slide Number Placeholder 3">
            <a:extLst>
              <a:ext uri="{FF2B5EF4-FFF2-40B4-BE49-F238E27FC236}">
                <a16:creationId xmlns:a16="http://schemas.microsoft.com/office/drawing/2014/main" id="{8C1A6456-7733-64E4-CE7E-587E40E8F8DC}"/>
              </a:ext>
            </a:extLst>
          </p:cNvPr>
          <p:cNvSpPr>
            <a:spLocks noGrp="1"/>
          </p:cNvSpPr>
          <p:nvPr>
            <p:ph type="sldNum" sz="quarter" idx="16"/>
          </p:nvPr>
        </p:nvSpPr>
        <p:spPr>
          <a:xfrm>
            <a:off x="9347200" y="6017676"/>
            <a:ext cx="2844800" cy="365125"/>
          </a:xfrm>
        </p:spPr>
        <p:txBody>
          <a:bodyPr/>
          <a:lstStyle/>
          <a:p>
            <a:pPr>
              <a:defRPr/>
            </a:pPr>
            <a:fld id="{4CD333A3-7515-47B8-9EDC-EE0892D9C861}" type="slidenum">
              <a:rPr lang="en-US" smtClean="0"/>
              <a:pPr>
                <a:defRPr/>
              </a:pPr>
              <a:t>9</a:t>
            </a:fld>
            <a:endParaRPr lang="en-US" dirty="0"/>
          </a:p>
        </p:txBody>
      </p:sp>
      <p:sp>
        <p:nvSpPr>
          <p:cNvPr id="5" name="TextBox 4">
            <a:extLst>
              <a:ext uri="{FF2B5EF4-FFF2-40B4-BE49-F238E27FC236}">
                <a16:creationId xmlns:a16="http://schemas.microsoft.com/office/drawing/2014/main" id="{F6B14FC1-F67E-8203-7D5B-416E642361A4}"/>
              </a:ext>
            </a:extLst>
          </p:cNvPr>
          <p:cNvSpPr txBox="1"/>
          <p:nvPr/>
        </p:nvSpPr>
        <p:spPr>
          <a:xfrm>
            <a:off x="8915400" y="6412468"/>
            <a:ext cx="3276600" cy="369332"/>
          </a:xfrm>
          <a:prstGeom prst="rect">
            <a:avLst/>
          </a:prstGeom>
          <a:solidFill>
            <a:srgbClr val="4F81BD"/>
          </a:solidFill>
        </p:spPr>
        <p:txBody>
          <a:bodyPr wrap="square" rtlCol="0">
            <a:spAutoFit/>
          </a:bodyPr>
          <a:lstStyle/>
          <a:p>
            <a:pPr algn="r"/>
            <a:r>
              <a:rPr lang="en-US" b="1" dirty="0">
                <a:solidFill>
                  <a:schemeClr val="bg1"/>
                </a:solidFill>
              </a:rPr>
              <a:t>B.Sc. Final-Defense</a:t>
            </a:r>
          </a:p>
        </p:txBody>
      </p:sp>
      <p:pic>
        <p:nvPicPr>
          <p:cNvPr id="6" name="Picture 5">
            <a:extLst>
              <a:ext uri="{FF2B5EF4-FFF2-40B4-BE49-F238E27FC236}">
                <a16:creationId xmlns:a16="http://schemas.microsoft.com/office/drawing/2014/main" id="{EDF6EB02-74F4-47AE-9E97-F5166097C253}"/>
              </a:ext>
            </a:extLst>
          </p:cNvPr>
          <p:cNvPicPr/>
          <p:nvPr/>
        </p:nvPicPr>
        <p:blipFill rotWithShape="1">
          <a:blip r:embed="rId2">
            <a:extLst>
              <a:ext uri="{28A0092B-C50C-407E-A947-70E740481C1C}">
                <a14:useLocalDpi xmlns:a14="http://schemas.microsoft.com/office/drawing/2010/main" val="0"/>
              </a:ext>
            </a:extLst>
          </a:blip>
          <a:srcRect l="5224" r="9702"/>
          <a:stretch/>
        </p:blipFill>
        <p:spPr>
          <a:xfrm>
            <a:off x="7175500" y="1538178"/>
            <a:ext cx="4343400" cy="4114800"/>
          </a:xfrm>
          <a:prstGeom prst="rect">
            <a:avLst/>
          </a:prstGeom>
        </p:spPr>
      </p:pic>
      <p:sp>
        <p:nvSpPr>
          <p:cNvPr id="3" name="Rectangle 2">
            <a:extLst>
              <a:ext uri="{FF2B5EF4-FFF2-40B4-BE49-F238E27FC236}">
                <a16:creationId xmlns:a16="http://schemas.microsoft.com/office/drawing/2014/main" id="{1C304A59-5BFC-456B-9CCF-8F70DEEDDE10}"/>
              </a:ext>
            </a:extLst>
          </p:cNvPr>
          <p:cNvSpPr/>
          <p:nvPr/>
        </p:nvSpPr>
        <p:spPr>
          <a:xfrm>
            <a:off x="457200" y="1538178"/>
            <a:ext cx="6400800" cy="4188904"/>
          </a:xfrm>
          <a:prstGeom prst="rect">
            <a:avLst/>
          </a:prstGeom>
        </p:spPr>
        <p:txBody>
          <a:bodyPr wrap="square">
            <a:spAutoFit/>
          </a:bodyPr>
          <a:lstStyle/>
          <a:p>
            <a:pPr marL="0" marR="0" algn="just">
              <a:lnSpc>
                <a:spcPct val="122000"/>
              </a:lnSpc>
              <a:spcBef>
                <a:spcPts val="0"/>
              </a:spcBef>
              <a:spcAft>
                <a:spcPts val="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YOLO v11 detection algorithm was evaluated on a random image of the dataset which consisted of six disease classes and a healthy class. The visual patterns such as </a:t>
            </a:r>
            <a:r>
              <a:rPr lang="en-US" sz="2000" dirty="0" err="1">
                <a:latin typeface="Times New Roman" panose="02020603050405020304" pitchFamily="18" charset="0"/>
                <a:ea typeface="Calibri" panose="020F0502020204030204" pitchFamily="34" charset="0"/>
                <a:cs typeface="Times New Roman" panose="02020603050405020304" pitchFamily="18" charset="0"/>
              </a:rPr>
              <a:t>colorating</a:t>
            </a:r>
            <a:r>
              <a:rPr lang="en-US" sz="2000" dirty="0">
                <a:latin typeface="Times New Roman" panose="02020603050405020304" pitchFamily="18" charset="0"/>
                <a:ea typeface="Calibri" panose="020F0502020204030204" pitchFamily="34" charset="0"/>
                <a:cs typeface="Times New Roman" panose="02020603050405020304" pitchFamily="18" charset="0"/>
              </a:rPr>
              <a:t>, lesions, and foreign objects in fish body texture were used to analyze the image and establish the type of disease. The expected results in this test case in the model were as follows:</a:t>
            </a:r>
          </a:p>
          <a:p>
            <a:pPr marL="0" marR="0" algn="just">
              <a:lnSpc>
                <a:spcPct val="122000"/>
              </a:lnSpc>
              <a:spcBef>
                <a:spcPts val="0"/>
              </a:spcBef>
              <a:spcAft>
                <a:spcPts val="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 </a:t>
            </a:r>
          </a:p>
          <a:p>
            <a:pPr marL="0" marR="0" algn="just">
              <a:lnSpc>
                <a:spcPct val="122000"/>
              </a:lnSpc>
              <a:spcBef>
                <a:spcPts val="0"/>
              </a:spcBef>
              <a:spcAft>
                <a:spcPts val="0"/>
              </a:spcAft>
            </a:pPr>
            <a:r>
              <a:rPr lang="en-US" sz="2000" b="1" dirty="0">
                <a:latin typeface="Times New Roman" panose="02020603050405020304" pitchFamily="18" charset="0"/>
                <a:ea typeface="Calibri" panose="020F0502020204030204" pitchFamily="34" charset="0"/>
                <a:cs typeface="Times New Roman" panose="02020603050405020304" pitchFamily="18" charset="0"/>
              </a:rPr>
              <a:t>Detect Class:</a:t>
            </a:r>
            <a:r>
              <a:rPr lang="en-US" sz="2000" dirty="0">
                <a:latin typeface="Times New Roman" panose="02020603050405020304" pitchFamily="18" charset="0"/>
                <a:ea typeface="Calibri" panose="020F0502020204030204" pitchFamily="34" charset="0"/>
                <a:cs typeface="Times New Roman" panose="02020603050405020304" pitchFamily="18" charset="0"/>
              </a:rPr>
              <a:t> 2</a:t>
            </a:r>
          </a:p>
          <a:p>
            <a:pPr marL="0" marR="0" algn="just">
              <a:lnSpc>
                <a:spcPct val="122000"/>
              </a:lnSpc>
              <a:spcBef>
                <a:spcPts val="0"/>
              </a:spcBef>
              <a:spcAft>
                <a:spcPts val="0"/>
              </a:spcAft>
            </a:pPr>
            <a:r>
              <a:rPr lang="en-US" sz="2000" b="1" dirty="0">
                <a:latin typeface="Times New Roman" panose="02020603050405020304" pitchFamily="18" charset="0"/>
                <a:ea typeface="Calibri" panose="020F0502020204030204" pitchFamily="34" charset="0"/>
                <a:cs typeface="Times New Roman" panose="02020603050405020304" pitchFamily="18" charset="0"/>
              </a:rPr>
              <a:t>Confidence Score:</a:t>
            </a:r>
            <a:r>
              <a:rPr lang="en-US" sz="2000" dirty="0">
                <a:latin typeface="Times New Roman" panose="02020603050405020304" pitchFamily="18" charset="0"/>
                <a:ea typeface="Calibri" panose="020F0502020204030204" pitchFamily="34" charset="0"/>
                <a:cs typeface="Times New Roman" panose="02020603050405020304" pitchFamily="18" charset="0"/>
              </a:rPr>
              <a:t> 0.648</a:t>
            </a:r>
          </a:p>
          <a:p>
            <a:pPr marL="0" marR="0" algn="just">
              <a:lnSpc>
                <a:spcPct val="122000"/>
              </a:lnSpc>
              <a:spcBef>
                <a:spcPts val="0"/>
              </a:spcBef>
              <a:spcAft>
                <a:spcPts val="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The disease that is predicted is </a:t>
            </a:r>
            <a:r>
              <a:rPr lang="en-US" sz="2000" b="1" dirty="0">
                <a:latin typeface="Times New Roman" panose="02020603050405020304" pitchFamily="18" charset="0"/>
                <a:ea typeface="Calibri" panose="020F0502020204030204" pitchFamily="34" charset="0"/>
                <a:cs typeface="Times New Roman" panose="02020603050405020304" pitchFamily="18" charset="0"/>
              </a:rPr>
              <a:t>Bacterial Red Disease.</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64502810"/>
      </p:ext>
    </p:extLst>
  </p:cSld>
  <p:clrMapOvr>
    <a:masterClrMapping/>
  </p:clrMapOvr>
</p:sld>
</file>

<file path=ppt/theme/theme1.xml><?xml version="1.0" encoding="utf-8"?>
<a:theme xmlns:a="http://schemas.openxmlformats.org/drawingml/2006/main" name="New Microsoft PowerPoint Presenta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New Microsoft PowerPoint Presentation</Template>
  <TotalTime>1649</TotalTime>
  <Words>1100</Words>
  <Application>Microsoft Office PowerPoint</Application>
  <PresentationFormat>Widescreen</PresentationFormat>
  <Paragraphs>177</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Times New Roman</vt:lpstr>
      <vt:lpstr>Wingdings</vt:lpstr>
      <vt:lpstr>New Microsoft PowerPoint Presentation</vt:lpstr>
      <vt:lpstr>YOLO-Based Fish Disease Detection:  A Smart Lifeline for Aquaculture Farmers.</vt:lpstr>
      <vt:lpstr>Outline</vt:lpstr>
      <vt:lpstr>Introduction</vt:lpstr>
      <vt:lpstr>PowerPoint Presentation</vt:lpstr>
      <vt:lpstr>Background Study</vt:lpstr>
      <vt:lpstr>Gap Analysis</vt:lpstr>
      <vt:lpstr>Methodology</vt:lpstr>
      <vt:lpstr>Result and Analysis</vt:lpstr>
      <vt:lpstr>Result and Analysis</vt:lpstr>
      <vt:lpstr>Novelty of the Work</vt:lpstr>
      <vt:lpstr>Sample dataset</vt:lpstr>
      <vt:lpstr>Sample dataset and Expected output</vt:lpstr>
      <vt:lpstr>Web Interface of Image Enhancement</vt:lpstr>
      <vt:lpstr>Conclusion</vt:lpstr>
      <vt:lpstr>References</vt:lpstr>
      <vt:lpstr>PowerPoint Presentation</vt:lpstr>
    </vt:vector>
  </TitlesOfParts>
  <Company>Acer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Valued Acer Customer</dc:creator>
  <cp:lastModifiedBy>DCL</cp:lastModifiedBy>
  <cp:revision>275</cp:revision>
  <dcterms:created xsi:type="dcterms:W3CDTF">2011-07-17T02:56:35Z</dcterms:created>
  <dcterms:modified xsi:type="dcterms:W3CDTF">2026-01-05T04:52:15Z</dcterms:modified>
</cp:coreProperties>
</file>

<file path=docProps/thumbnail.jpeg>
</file>